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77" r:id="rId4"/>
    <p:sldId id="301" r:id="rId5"/>
    <p:sldId id="302" r:id="rId6"/>
    <p:sldId id="303" r:id="rId7"/>
    <p:sldId id="274" r:id="rId8"/>
    <p:sldId id="276" r:id="rId9"/>
    <p:sldId id="284" r:id="rId10"/>
    <p:sldId id="258" r:id="rId11"/>
    <p:sldId id="278" r:id="rId12"/>
    <p:sldId id="262" r:id="rId13"/>
    <p:sldId id="264" r:id="rId14"/>
    <p:sldId id="285" r:id="rId15"/>
    <p:sldId id="286" r:id="rId16"/>
    <p:sldId id="287" r:id="rId17"/>
    <p:sldId id="288" r:id="rId18"/>
    <p:sldId id="263" r:id="rId19"/>
    <p:sldId id="280" r:id="rId20"/>
    <p:sldId id="279" r:id="rId21"/>
    <p:sldId id="272" r:id="rId22"/>
    <p:sldId id="281" r:id="rId23"/>
    <p:sldId id="273" r:id="rId24"/>
    <p:sldId id="282" r:id="rId25"/>
    <p:sldId id="290" r:id="rId26"/>
    <p:sldId id="265" r:id="rId27"/>
    <p:sldId id="291" r:id="rId28"/>
    <p:sldId id="292" r:id="rId29"/>
    <p:sldId id="293" r:id="rId30"/>
    <p:sldId id="294" r:id="rId31"/>
    <p:sldId id="296" r:id="rId32"/>
    <p:sldId id="295" r:id="rId33"/>
    <p:sldId id="298" r:id="rId34"/>
    <p:sldId id="297" r:id="rId35"/>
    <p:sldId id="299" r:id="rId36"/>
    <p:sldId id="300" r:id="rId37"/>
    <p:sldId id="259" r:id="rId38"/>
    <p:sldId id="260" r:id="rId39"/>
    <p:sldId id="261" r:id="rId40"/>
    <p:sldId id="266" r:id="rId41"/>
    <p:sldId id="267" r:id="rId42"/>
    <p:sldId id="268" r:id="rId43"/>
    <p:sldId id="269" r:id="rId44"/>
    <p:sldId id="270" r:id="rId45"/>
    <p:sldId id="27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ongwoo oh" initials="so" lastIdx="1" clrIdx="0">
    <p:extLst>
      <p:ext uri="{19B8F6BF-5375-455C-9EA6-DF929625EA0E}">
        <p15:presenceInfo xmlns:p15="http://schemas.microsoft.com/office/powerpoint/2012/main" userId="7a39cc1a659135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6" d="100"/>
          <a:sy n="106" d="100"/>
        </p:scale>
        <p:origin x="792"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D720-6AA2-4ADF-9927-65E7D69BFD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F000AE-AA03-483A-B2F2-76864A36C3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E0F6A3-78FA-498B-9EFA-1C2F6F052B44}"/>
              </a:ext>
            </a:extLst>
          </p:cNvPr>
          <p:cNvSpPr>
            <a:spLocks noGrp="1"/>
          </p:cNvSpPr>
          <p:nvPr>
            <p:ph type="dt" sz="half" idx="10"/>
          </p:nvPr>
        </p:nvSpPr>
        <p:spPr/>
        <p:txBody>
          <a:bodyPr/>
          <a:lstStyle/>
          <a:p>
            <a:fld id="{3946E55B-EE3A-4356-A7B6-4AE771454C98}" type="datetimeFigureOut">
              <a:rPr lang="en-US" smtClean="0"/>
              <a:t>8/21/2019</a:t>
            </a:fld>
            <a:endParaRPr lang="en-US"/>
          </a:p>
        </p:txBody>
      </p:sp>
      <p:sp>
        <p:nvSpPr>
          <p:cNvPr id="5" name="Footer Placeholder 4">
            <a:extLst>
              <a:ext uri="{FF2B5EF4-FFF2-40B4-BE49-F238E27FC236}">
                <a16:creationId xmlns:a16="http://schemas.microsoft.com/office/drawing/2014/main" id="{AB45F054-B4F0-4372-9F43-28DC27C30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871E9-7550-4DFB-81A0-A1C19E7EB2DB}"/>
              </a:ext>
            </a:extLst>
          </p:cNvPr>
          <p:cNvSpPr>
            <a:spLocks noGrp="1"/>
          </p:cNvSpPr>
          <p:nvPr>
            <p:ph type="sldNum" sz="quarter" idx="12"/>
          </p:nvPr>
        </p:nvSpPr>
        <p:spPr/>
        <p:txBody>
          <a:bodyPr/>
          <a:lstStyle/>
          <a:p>
            <a:fld id="{9E93E38A-3BD1-4F94-81BB-ED7F4D3DE4A3}" type="slidenum">
              <a:rPr lang="en-US" smtClean="0"/>
              <a:t>‹#›</a:t>
            </a:fld>
            <a:endParaRPr lang="en-US"/>
          </a:p>
        </p:txBody>
      </p:sp>
    </p:spTree>
    <p:extLst>
      <p:ext uri="{BB962C8B-B14F-4D97-AF65-F5344CB8AC3E}">
        <p14:creationId xmlns:p14="http://schemas.microsoft.com/office/powerpoint/2010/main" val="2807055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C6A7-BA5A-4A82-A960-286AA612EC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CA3D83-66FC-4FF3-84B7-73CFF542EB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C49494-3288-4D71-81A8-96D5EBEFB47A}"/>
              </a:ext>
            </a:extLst>
          </p:cNvPr>
          <p:cNvSpPr>
            <a:spLocks noGrp="1"/>
          </p:cNvSpPr>
          <p:nvPr>
            <p:ph type="dt" sz="half" idx="10"/>
          </p:nvPr>
        </p:nvSpPr>
        <p:spPr/>
        <p:txBody>
          <a:bodyPr/>
          <a:lstStyle/>
          <a:p>
            <a:fld id="{3946E55B-EE3A-4356-A7B6-4AE771454C98}" type="datetimeFigureOut">
              <a:rPr lang="en-US" smtClean="0"/>
              <a:t>8/21/2019</a:t>
            </a:fld>
            <a:endParaRPr lang="en-US"/>
          </a:p>
        </p:txBody>
      </p:sp>
      <p:sp>
        <p:nvSpPr>
          <p:cNvPr id="5" name="Footer Placeholder 4">
            <a:extLst>
              <a:ext uri="{FF2B5EF4-FFF2-40B4-BE49-F238E27FC236}">
                <a16:creationId xmlns:a16="http://schemas.microsoft.com/office/drawing/2014/main" id="{16A1C68B-982D-48C1-AB26-BAED3B639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AE07A-AB14-4E00-B5A6-4050996C5F4D}"/>
              </a:ext>
            </a:extLst>
          </p:cNvPr>
          <p:cNvSpPr>
            <a:spLocks noGrp="1"/>
          </p:cNvSpPr>
          <p:nvPr>
            <p:ph type="sldNum" sz="quarter" idx="12"/>
          </p:nvPr>
        </p:nvSpPr>
        <p:spPr/>
        <p:txBody>
          <a:bodyPr/>
          <a:lstStyle/>
          <a:p>
            <a:fld id="{9E93E38A-3BD1-4F94-81BB-ED7F4D3DE4A3}" type="slidenum">
              <a:rPr lang="en-US" smtClean="0"/>
              <a:t>‹#›</a:t>
            </a:fld>
            <a:endParaRPr lang="en-US"/>
          </a:p>
        </p:txBody>
      </p:sp>
    </p:spTree>
    <p:extLst>
      <p:ext uri="{BB962C8B-B14F-4D97-AF65-F5344CB8AC3E}">
        <p14:creationId xmlns:p14="http://schemas.microsoft.com/office/powerpoint/2010/main" val="2228486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3BCD8F-EC18-4650-8DF1-492E85F58B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7208F6-5CF5-482A-84AB-4C931E20A0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57603-9773-489E-8CF5-5B6E7AE14C84}"/>
              </a:ext>
            </a:extLst>
          </p:cNvPr>
          <p:cNvSpPr>
            <a:spLocks noGrp="1"/>
          </p:cNvSpPr>
          <p:nvPr>
            <p:ph type="dt" sz="half" idx="10"/>
          </p:nvPr>
        </p:nvSpPr>
        <p:spPr/>
        <p:txBody>
          <a:bodyPr/>
          <a:lstStyle/>
          <a:p>
            <a:fld id="{3946E55B-EE3A-4356-A7B6-4AE771454C98}" type="datetimeFigureOut">
              <a:rPr lang="en-US" smtClean="0"/>
              <a:t>8/21/2019</a:t>
            </a:fld>
            <a:endParaRPr lang="en-US"/>
          </a:p>
        </p:txBody>
      </p:sp>
      <p:sp>
        <p:nvSpPr>
          <p:cNvPr id="5" name="Footer Placeholder 4">
            <a:extLst>
              <a:ext uri="{FF2B5EF4-FFF2-40B4-BE49-F238E27FC236}">
                <a16:creationId xmlns:a16="http://schemas.microsoft.com/office/drawing/2014/main" id="{BDF124E5-0D89-4147-B58B-4B86E62EE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442F8-6046-4B15-8676-093A1F7E2A70}"/>
              </a:ext>
            </a:extLst>
          </p:cNvPr>
          <p:cNvSpPr>
            <a:spLocks noGrp="1"/>
          </p:cNvSpPr>
          <p:nvPr>
            <p:ph type="sldNum" sz="quarter" idx="12"/>
          </p:nvPr>
        </p:nvSpPr>
        <p:spPr/>
        <p:txBody>
          <a:bodyPr/>
          <a:lstStyle/>
          <a:p>
            <a:fld id="{9E93E38A-3BD1-4F94-81BB-ED7F4D3DE4A3}" type="slidenum">
              <a:rPr lang="en-US" smtClean="0"/>
              <a:t>‹#›</a:t>
            </a:fld>
            <a:endParaRPr lang="en-US"/>
          </a:p>
        </p:txBody>
      </p:sp>
    </p:spTree>
    <p:extLst>
      <p:ext uri="{BB962C8B-B14F-4D97-AF65-F5344CB8AC3E}">
        <p14:creationId xmlns:p14="http://schemas.microsoft.com/office/powerpoint/2010/main" val="805677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73BB3-EAC6-459B-A558-7C4FBB20F0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4C0A21-A631-4BEB-ABA5-E21E4384B3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A9A16-7F90-4706-96EB-6CA5F124232F}"/>
              </a:ext>
            </a:extLst>
          </p:cNvPr>
          <p:cNvSpPr>
            <a:spLocks noGrp="1"/>
          </p:cNvSpPr>
          <p:nvPr>
            <p:ph type="dt" sz="half" idx="10"/>
          </p:nvPr>
        </p:nvSpPr>
        <p:spPr/>
        <p:txBody>
          <a:bodyPr/>
          <a:lstStyle/>
          <a:p>
            <a:fld id="{3946E55B-EE3A-4356-A7B6-4AE771454C98}" type="datetimeFigureOut">
              <a:rPr lang="en-US" smtClean="0"/>
              <a:t>8/21/2019</a:t>
            </a:fld>
            <a:endParaRPr lang="en-US"/>
          </a:p>
        </p:txBody>
      </p:sp>
      <p:sp>
        <p:nvSpPr>
          <p:cNvPr id="5" name="Footer Placeholder 4">
            <a:extLst>
              <a:ext uri="{FF2B5EF4-FFF2-40B4-BE49-F238E27FC236}">
                <a16:creationId xmlns:a16="http://schemas.microsoft.com/office/drawing/2014/main" id="{D9C810D9-32D9-4098-9AB3-A8A8FDF3A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62F75-ED61-4D59-9777-0DA470B5FE41}"/>
              </a:ext>
            </a:extLst>
          </p:cNvPr>
          <p:cNvSpPr>
            <a:spLocks noGrp="1"/>
          </p:cNvSpPr>
          <p:nvPr>
            <p:ph type="sldNum" sz="quarter" idx="12"/>
          </p:nvPr>
        </p:nvSpPr>
        <p:spPr/>
        <p:txBody>
          <a:bodyPr/>
          <a:lstStyle/>
          <a:p>
            <a:fld id="{9E93E38A-3BD1-4F94-81BB-ED7F4D3DE4A3}" type="slidenum">
              <a:rPr lang="en-US" smtClean="0"/>
              <a:t>‹#›</a:t>
            </a:fld>
            <a:endParaRPr lang="en-US"/>
          </a:p>
        </p:txBody>
      </p:sp>
    </p:spTree>
    <p:extLst>
      <p:ext uri="{BB962C8B-B14F-4D97-AF65-F5344CB8AC3E}">
        <p14:creationId xmlns:p14="http://schemas.microsoft.com/office/powerpoint/2010/main" val="49094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DC2DF-2E3C-456C-9BA9-9FBC393D23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56ECE4-0642-48C6-B8E7-9FFDC0ACF5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A1CCE6-BAE9-4C32-9FA1-6268965198FE}"/>
              </a:ext>
            </a:extLst>
          </p:cNvPr>
          <p:cNvSpPr>
            <a:spLocks noGrp="1"/>
          </p:cNvSpPr>
          <p:nvPr>
            <p:ph type="dt" sz="half" idx="10"/>
          </p:nvPr>
        </p:nvSpPr>
        <p:spPr/>
        <p:txBody>
          <a:bodyPr/>
          <a:lstStyle/>
          <a:p>
            <a:fld id="{3946E55B-EE3A-4356-A7B6-4AE771454C98}" type="datetimeFigureOut">
              <a:rPr lang="en-US" smtClean="0"/>
              <a:t>8/21/2019</a:t>
            </a:fld>
            <a:endParaRPr lang="en-US"/>
          </a:p>
        </p:txBody>
      </p:sp>
      <p:sp>
        <p:nvSpPr>
          <p:cNvPr id="5" name="Footer Placeholder 4">
            <a:extLst>
              <a:ext uri="{FF2B5EF4-FFF2-40B4-BE49-F238E27FC236}">
                <a16:creationId xmlns:a16="http://schemas.microsoft.com/office/drawing/2014/main" id="{FDB5B532-6E0F-4199-B12B-679D9C9730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177E3A-06E5-4C9B-A20B-08E515B94802}"/>
              </a:ext>
            </a:extLst>
          </p:cNvPr>
          <p:cNvSpPr>
            <a:spLocks noGrp="1"/>
          </p:cNvSpPr>
          <p:nvPr>
            <p:ph type="sldNum" sz="quarter" idx="12"/>
          </p:nvPr>
        </p:nvSpPr>
        <p:spPr/>
        <p:txBody>
          <a:bodyPr/>
          <a:lstStyle/>
          <a:p>
            <a:fld id="{9E93E38A-3BD1-4F94-81BB-ED7F4D3DE4A3}" type="slidenum">
              <a:rPr lang="en-US" smtClean="0"/>
              <a:t>‹#›</a:t>
            </a:fld>
            <a:endParaRPr lang="en-US"/>
          </a:p>
        </p:txBody>
      </p:sp>
    </p:spTree>
    <p:extLst>
      <p:ext uri="{BB962C8B-B14F-4D97-AF65-F5344CB8AC3E}">
        <p14:creationId xmlns:p14="http://schemas.microsoft.com/office/powerpoint/2010/main" val="16486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221D0-991B-4148-B36F-8E4870BC2A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375F85-EAF3-437D-9B2A-E2CFFF350E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09B9C3-5370-481F-97D3-9EC5FF7BAA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BB0089-472A-4612-8DE0-DCA5DC64DF5C}"/>
              </a:ext>
            </a:extLst>
          </p:cNvPr>
          <p:cNvSpPr>
            <a:spLocks noGrp="1"/>
          </p:cNvSpPr>
          <p:nvPr>
            <p:ph type="dt" sz="half" idx="10"/>
          </p:nvPr>
        </p:nvSpPr>
        <p:spPr/>
        <p:txBody>
          <a:bodyPr/>
          <a:lstStyle/>
          <a:p>
            <a:fld id="{3946E55B-EE3A-4356-A7B6-4AE771454C98}" type="datetimeFigureOut">
              <a:rPr lang="en-US" smtClean="0"/>
              <a:t>8/21/2019</a:t>
            </a:fld>
            <a:endParaRPr lang="en-US"/>
          </a:p>
        </p:txBody>
      </p:sp>
      <p:sp>
        <p:nvSpPr>
          <p:cNvPr id="6" name="Footer Placeholder 5">
            <a:extLst>
              <a:ext uri="{FF2B5EF4-FFF2-40B4-BE49-F238E27FC236}">
                <a16:creationId xmlns:a16="http://schemas.microsoft.com/office/drawing/2014/main" id="{3A826EED-B504-4555-98E9-41AAC221E9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B4B541-1C89-4C66-80F2-A50FD744A660}"/>
              </a:ext>
            </a:extLst>
          </p:cNvPr>
          <p:cNvSpPr>
            <a:spLocks noGrp="1"/>
          </p:cNvSpPr>
          <p:nvPr>
            <p:ph type="sldNum" sz="quarter" idx="12"/>
          </p:nvPr>
        </p:nvSpPr>
        <p:spPr/>
        <p:txBody>
          <a:bodyPr/>
          <a:lstStyle/>
          <a:p>
            <a:fld id="{9E93E38A-3BD1-4F94-81BB-ED7F4D3DE4A3}" type="slidenum">
              <a:rPr lang="en-US" smtClean="0"/>
              <a:t>‹#›</a:t>
            </a:fld>
            <a:endParaRPr lang="en-US"/>
          </a:p>
        </p:txBody>
      </p:sp>
    </p:spTree>
    <p:extLst>
      <p:ext uri="{BB962C8B-B14F-4D97-AF65-F5344CB8AC3E}">
        <p14:creationId xmlns:p14="http://schemas.microsoft.com/office/powerpoint/2010/main" val="3121906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8D41A-0F9B-499E-B801-88176C0699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5A0A20-05CC-4A09-A05E-368DE695B3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C79D3B-95C8-49BA-B530-A17FE3D01A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A3003A-F777-4588-9540-88A7C28C6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109A27-9D58-4355-B993-802E55EB0C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141288-1554-4724-B974-63D8844B8F59}"/>
              </a:ext>
            </a:extLst>
          </p:cNvPr>
          <p:cNvSpPr>
            <a:spLocks noGrp="1"/>
          </p:cNvSpPr>
          <p:nvPr>
            <p:ph type="dt" sz="half" idx="10"/>
          </p:nvPr>
        </p:nvSpPr>
        <p:spPr/>
        <p:txBody>
          <a:bodyPr/>
          <a:lstStyle/>
          <a:p>
            <a:fld id="{3946E55B-EE3A-4356-A7B6-4AE771454C98}" type="datetimeFigureOut">
              <a:rPr lang="en-US" smtClean="0"/>
              <a:t>8/21/2019</a:t>
            </a:fld>
            <a:endParaRPr lang="en-US"/>
          </a:p>
        </p:txBody>
      </p:sp>
      <p:sp>
        <p:nvSpPr>
          <p:cNvPr id="8" name="Footer Placeholder 7">
            <a:extLst>
              <a:ext uri="{FF2B5EF4-FFF2-40B4-BE49-F238E27FC236}">
                <a16:creationId xmlns:a16="http://schemas.microsoft.com/office/drawing/2014/main" id="{11C2BA90-63DF-4D24-9536-25272FC787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931328-94EC-417D-B478-3DA36E666595}"/>
              </a:ext>
            </a:extLst>
          </p:cNvPr>
          <p:cNvSpPr>
            <a:spLocks noGrp="1"/>
          </p:cNvSpPr>
          <p:nvPr>
            <p:ph type="sldNum" sz="quarter" idx="12"/>
          </p:nvPr>
        </p:nvSpPr>
        <p:spPr/>
        <p:txBody>
          <a:bodyPr/>
          <a:lstStyle/>
          <a:p>
            <a:fld id="{9E93E38A-3BD1-4F94-81BB-ED7F4D3DE4A3}" type="slidenum">
              <a:rPr lang="en-US" smtClean="0"/>
              <a:t>‹#›</a:t>
            </a:fld>
            <a:endParaRPr lang="en-US"/>
          </a:p>
        </p:txBody>
      </p:sp>
    </p:spTree>
    <p:extLst>
      <p:ext uri="{BB962C8B-B14F-4D97-AF65-F5344CB8AC3E}">
        <p14:creationId xmlns:p14="http://schemas.microsoft.com/office/powerpoint/2010/main" val="1961419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BAED9-5DE2-4936-8CF2-CA6176442A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EB5E4C-119C-4C23-95C2-753914C045C2}"/>
              </a:ext>
            </a:extLst>
          </p:cNvPr>
          <p:cNvSpPr>
            <a:spLocks noGrp="1"/>
          </p:cNvSpPr>
          <p:nvPr>
            <p:ph type="dt" sz="half" idx="10"/>
          </p:nvPr>
        </p:nvSpPr>
        <p:spPr/>
        <p:txBody>
          <a:bodyPr/>
          <a:lstStyle/>
          <a:p>
            <a:fld id="{3946E55B-EE3A-4356-A7B6-4AE771454C98}" type="datetimeFigureOut">
              <a:rPr lang="en-US" smtClean="0"/>
              <a:t>8/21/2019</a:t>
            </a:fld>
            <a:endParaRPr lang="en-US"/>
          </a:p>
        </p:txBody>
      </p:sp>
      <p:sp>
        <p:nvSpPr>
          <p:cNvPr id="4" name="Footer Placeholder 3">
            <a:extLst>
              <a:ext uri="{FF2B5EF4-FFF2-40B4-BE49-F238E27FC236}">
                <a16:creationId xmlns:a16="http://schemas.microsoft.com/office/drawing/2014/main" id="{9150978A-37BA-4259-BE9D-8C707C7B02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DC0EB8-41D3-4766-864F-7435033D4C20}"/>
              </a:ext>
            </a:extLst>
          </p:cNvPr>
          <p:cNvSpPr>
            <a:spLocks noGrp="1"/>
          </p:cNvSpPr>
          <p:nvPr>
            <p:ph type="sldNum" sz="quarter" idx="12"/>
          </p:nvPr>
        </p:nvSpPr>
        <p:spPr/>
        <p:txBody>
          <a:bodyPr/>
          <a:lstStyle/>
          <a:p>
            <a:fld id="{9E93E38A-3BD1-4F94-81BB-ED7F4D3DE4A3}" type="slidenum">
              <a:rPr lang="en-US" smtClean="0"/>
              <a:t>‹#›</a:t>
            </a:fld>
            <a:endParaRPr lang="en-US"/>
          </a:p>
        </p:txBody>
      </p:sp>
    </p:spTree>
    <p:extLst>
      <p:ext uri="{BB962C8B-B14F-4D97-AF65-F5344CB8AC3E}">
        <p14:creationId xmlns:p14="http://schemas.microsoft.com/office/powerpoint/2010/main" val="317786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FDC32C-6C8E-4FD2-840E-D1F1D92444EB}"/>
              </a:ext>
            </a:extLst>
          </p:cNvPr>
          <p:cNvSpPr>
            <a:spLocks noGrp="1"/>
          </p:cNvSpPr>
          <p:nvPr>
            <p:ph type="dt" sz="half" idx="10"/>
          </p:nvPr>
        </p:nvSpPr>
        <p:spPr/>
        <p:txBody>
          <a:bodyPr/>
          <a:lstStyle/>
          <a:p>
            <a:fld id="{3946E55B-EE3A-4356-A7B6-4AE771454C98}" type="datetimeFigureOut">
              <a:rPr lang="en-US" smtClean="0"/>
              <a:t>8/21/2019</a:t>
            </a:fld>
            <a:endParaRPr lang="en-US"/>
          </a:p>
        </p:txBody>
      </p:sp>
      <p:sp>
        <p:nvSpPr>
          <p:cNvPr id="3" name="Footer Placeholder 2">
            <a:extLst>
              <a:ext uri="{FF2B5EF4-FFF2-40B4-BE49-F238E27FC236}">
                <a16:creationId xmlns:a16="http://schemas.microsoft.com/office/drawing/2014/main" id="{5DC55AE0-4C89-4933-9D97-211219B885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7EE0A7-E6DF-493B-AC0A-2660C7EED286}"/>
              </a:ext>
            </a:extLst>
          </p:cNvPr>
          <p:cNvSpPr>
            <a:spLocks noGrp="1"/>
          </p:cNvSpPr>
          <p:nvPr>
            <p:ph type="sldNum" sz="quarter" idx="12"/>
          </p:nvPr>
        </p:nvSpPr>
        <p:spPr/>
        <p:txBody>
          <a:bodyPr/>
          <a:lstStyle/>
          <a:p>
            <a:fld id="{9E93E38A-3BD1-4F94-81BB-ED7F4D3DE4A3}" type="slidenum">
              <a:rPr lang="en-US" smtClean="0"/>
              <a:t>‹#›</a:t>
            </a:fld>
            <a:endParaRPr lang="en-US"/>
          </a:p>
        </p:txBody>
      </p:sp>
    </p:spTree>
    <p:extLst>
      <p:ext uri="{BB962C8B-B14F-4D97-AF65-F5344CB8AC3E}">
        <p14:creationId xmlns:p14="http://schemas.microsoft.com/office/powerpoint/2010/main" val="191811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6A58-3EF3-4B63-8257-97203BE82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8D9B33-0042-4E79-9ED5-8CDCB7A5E2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74EB22-1599-4CE0-8D31-68388E751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C708C-17F2-4211-8E25-98FDC792D6E5}"/>
              </a:ext>
            </a:extLst>
          </p:cNvPr>
          <p:cNvSpPr>
            <a:spLocks noGrp="1"/>
          </p:cNvSpPr>
          <p:nvPr>
            <p:ph type="dt" sz="half" idx="10"/>
          </p:nvPr>
        </p:nvSpPr>
        <p:spPr/>
        <p:txBody>
          <a:bodyPr/>
          <a:lstStyle/>
          <a:p>
            <a:fld id="{3946E55B-EE3A-4356-A7B6-4AE771454C98}" type="datetimeFigureOut">
              <a:rPr lang="en-US" smtClean="0"/>
              <a:t>8/21/2019</a:t>
            </a:fld>
            <a:endParaRPr lang="en-US"/>
          </a:p>
        </p:txBody>
      </p:sp>
      <p:sp>
        <p:nvSpPr>
          <p:cNvPr id="6" name="Footer Placeholder 5">
            <a:extLst>
              <a:ext uri="{FF2B5EF4-FFF2-40B4-BE49-F238E27FC236}">
                <a16:creationId xmlns:a16="http://schemas.microsoft.com/office/drawing/2014/main" id="{DBCE5DFC-B84D-42FD-AC7C-A3815E6273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5214E4-FC2F-43C6-B5B7-5DE1652875D1}"/>
              </a:ext>
            </a:extLst>
          </p:cNvPr>
          <p:cNvSpPr>
            <a:spLocks noGrp="1"/>
          </p:cNvSpPr>
          <p:nvPr>
            <p:ph type="sldNum" sz="quarter" idx="12"/>
          </p:nvPr>
        </p:nvSpPr>
        <p:spPr/>
        <p:txBody>
          <a:bodyPr/>
          <a:lstStyle/>
          <a:p>
            <a:fld id="{9E93E38A-3BD1-4F94-81BB-ED7F4D3DE4A3}" type="slidenum">
              <a:rPr lang="en-US" smtClean="0"/>
              <a:t>‹#›</a:t>
            </a:fld>
            <a:endParaRPr lang="en-US"/>
          </a:p>
        </p:txBody>
      </p:sp>
    </p:spTree>
    <p:extLst>
      <p:ext uri="{BB962C8B-B14F-4D97-AF65-F5344CB8AC3E}">
        <p14:creationId xmlns:p14="http://schemas.microsoft.com/office/powerpoint/2010/main" val="2079526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A9B3-EB9F-403A-BDED-E324D2E09B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D569FE-8DF9-4753-8919-A72A3AFE12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412532-AB57-411F-991B-876064968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E633E-7E81-43D4-941F-301D53C9589A}"/>
              </a:ext>
            </a:extLst>
          </p:cNvPr>
          <p:cNvSpPr>
            <a:spLocks noGrp="1"/>
          </p:cNvSpPr>
          <p:nvPr>
            <p:ph type="dt" sz="half" idx="10"/>
          </p:nvPr>
        </p:nvSpPr>
        <p:spPr/>
        <p:txBody>
          <a:bodyPr/>
          <a:lstStyle/>
          <a:p>
            <a:fld id="{3946E55B-EE3A-4356-A7B6-4AE771454C98}" type="datetimeFigureOut">
              <a:rPr lang="en-US" smtClean="0"/>
              <a:t>8/21/2019</a:t>
            </a:fld>
            <a:endParaRPr lang="en-US"/>
          </a:p>
        </p:txBody>
      </p:sp>
      <p:sp>
        <p:nvSpPr>
          <p:cNvPr id="6" name="Footer Placeholder 5">
            <a:extLst>
              <a:ext uri="{FF2B5EF4-FFF2-40B4-BE49-F238E27FC236}">
                <a16:creationId xmlns:a16="http://schemas.microsoft.com/office/drawing/2014/main" id="{D95E36C7-DA31-41F1-BE73-16220C376A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F005C5-FD6D-4A84-846E-1F0804D90B4A}"/>
              </a:ext>
            </a:extLst>
          </p:cNvPr>
          <p:cNvSpPr>
            <a:spLocks noGrp="1"/>
          </p:cNvSpPr>
          <p:nvPr>
            <p:ph type="sldNum" sz="quarter" idx="12"/>
          </p:nvPr>
        </p:nvSpPr>
        <p:spPr/>
        <p:txBody>
          <a:bodyPr/>
          <a:lstStyle/>
          <a:p>
            <a:fld id="{9E93E38A-3BD1-4F94-81BB-ED7F4D3DE4A3}" type="slidenum">
              <a:rPr lang="en-US" smtClean="0"/>
              <a:t>‹#›</a:t>
            </a:fld>
            <a:endParaRPr lang="en-US"/>
          </a:p>
        </p:txBody>
      </p:sp>
    </p:spTree>
    <p:extLst>
      <p:ext uri="{BB962C8B-B14F-4D97-AF65-F5344CB8AC3E}">
        <p14:creationId xmlns:p14="http://schemas.microsoft.com/office/powerpoint/2010/main" val="400642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0A8509-93C1-41FA-9334-A6099027E6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BC187F-3E08-40AE-8B3E-CA3F7E9D55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3FAC3-4D95-4AD5-BC2E-61B5C63C9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46E55B-EE3A-4356-A7B6-4AE771454C98}" type="datetimeFigureOut">
              <a:rPr lang="en-US" smtClean="0"/>
              <a:t>8/21/2019</a:t>
            </a:fld>
            <a:endParaRPr lang="en-US"/>
          </a:p>
        </p:txBody>
      </p:sp>
      <p:sp>
        <p:nvSpPr>
          <p:cNvPr id="5" name="Footer Placeholder 4">
            <a:extLst>
              <a:ext uri="{FF2B5EF4-FFF2-40B4-BE49-F238E27FC236}">
                <a16:creationId xmlns:a16="http://schemas.microsoft.com/office/drawing/2014/main" id="{8BC94210-FBA4-4037-BDE5-67AE46C4FB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DB4FA6-37EC-49E3-805E-988F9292DE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93E38A-3BD1-4F94-81BB-ED7F4D3DE4A3}" type="slidenum">
              <a:rPr lang="en-US" smtClean="0"/>
              <a:t>‹#›</a:t>
            </a:fld>
            <a:endParaRPr lang="en-US"/>
          </a:p>
        </p:txBody>
      </p:sp>
    </p:spTree>
    <p:extLst>
      <p:ext uri="{BB962C8B-B14F-4D97-AF65-F5344CB8AC3E}">
        <p14:creationId xmlns:p14="http://schemas.microsoft.com/office/powerpoint/2010/main" val="1833179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605.01996.pdf"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hyperlink" Target="https://www.ias.ac.in/article/fulltext/seca/025/05/0408-0412"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E449-164F-471E-AB81-9C9A43B523BE}"/>
              </a:ext>
            </a:extLst>
          </p:cNvPr>
          <p:cNvSpPr>
            <a:spLocks noGrp="1"/>
          </p:cNvSpPr>
          <p:nvPr>
            <p:ph type="ctrTitle"/>
          </p:nvPr>
        </p:nvSpPr>
        <p:spPr>
          <a:xfrm>
            <a:off x="1524000" y="292046"/>
            <a:ext cx="9144000" cy="2387600"/>
          </a:xfrm>
        </p:spPr>
        <p:txBody>
          <a:bodyPr/>
          <a:lstStyle/>
          <a:p>
            <a:r>
              <a:rPr lang="en-US" dirty="0"/>
              <a:t>Quartz Resonator Summary</a:t>
            </a:r>
          </a:p>
        </p:txBody>
      </p:sp>
      <p:sp>
        <p:nvSpPr>
          <p:cNvPr id="3" name="Subtitle 2">
            <a:extLst>
              <a:ext uri="{FF2B5EF4-FFF2-40B4-BE49-F238E27FC236}">
                <a16:creationId xmlns:a16="http://schemas.microsoft.com/office/drawing/2014/main" id="{EFC58665-F532-48B4-A949-1867A03F55F8}"/>
              </a:ext>
            </a:extLst>
          </p:cNvPr>
          <p:cNvSpPr>
            <a:spLocks noGrp="1"/>
          </p:cNvSpPr>
          <p:nvPr>
            <p:ph type="subTitle" idx="1"/>
          </p:nvPr>
        </p:nvSpPr>
        <p:spPr/>
        <p:txBody>
          <a:bodyPr/>
          <a:lstStyle/>
          <a:p>
            <a:endParaRPr lang="en-US" dirty="0"/>
          </a:p>
          <a:p>
            <a:r>
              <a:rPr lang="en-US" dirty="0"/>
              <a:t>Seongwoo Oh</a:t>
            </a:r>
          </a:p>
        </p:txBody>
      </p:sp>
    </p:spTree>
    <p:extLst>
      <p:ext uri="{BB962C8B-B14F-4D97-AF65-F5344CB8AC3E}">
        <p14:creationId xmlns:p14="http://schemas.microsoft.com/office/powerpoint/2010/main" val="1352831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map&#10;&#10;Description automatically generated">
            <a:extLst>
              <a:ext uri="{FF2B5EF4-FFF2-40B4-BE49-F238E27FC236}">
                <a16:creationId xmlns:a16="http://schemas.microsoft.com/office/drawing/2014/main" id="{D0FCCF16-D05A-4D2B-9771-C9C7BD38A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297" y="988150"/>
            <a:ext cx="3158255" cy="5240872"/>
          </a:xfrm>
          <a:prstGeom prst="rect">
            <a:avLst/>
          </a:prstGeom>
        </p:spPr>
      </p:pic>
      <p:pic>
        <p:nvPicPr>
          <p:cNvPr id="10" name="Content Placeholder 9" descr="A close up of text on a white background&#10;&#10;Description automatically generated">
            <a:extLst>
              <a:ext uri="{FF2B5EF4-FFF2-40B4-BE49-F238E27FC236}">
                <a16:creationId xmlns:a16="http://schemas.microsoft.com/office/drawing/2014/main" id="{DCF57A4A-A691-4665-BF43-BB1F77524F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6003" y="1467553"/>
            <a:ext cx="5695271" cy="4351338"/>
          </a:xfrm>
        </p:spPr>
      </p:pic>
      <p:sp>
        <p:nvSpPr>
          <p:cNvPr id="2" name="Title 1">
            <a:extLst>
              <a:ext uri="{FF2B5EF4-FFF2-40B4-BE49-F238E27FC236}">
                <a16:creationId xmlns:a16="http://schemas.microsoft.com/office/drawing/2014/main" id="{CDC7F875-719E-4A10-8448-E8071EB23402}"/>
              </a:ext>
            </a:extLst>
          </p:cNvPr>
          <p:cNvSpPr>
            <a:spLocks noGrp="1"/>
          </p:cNvSpPr>
          <p:nvPr>
            <p:ph type="title"/>
          </p:nvPr>
        </p:nvSpPr>
        <p:spPr/>
        <p:txBody>
          <a:bodyPr/>
          <a:lstStyle/>
          <a:p>
            <a:pPr algn="ctr"/>
            <a:r>
              <a:rPr lang="en-US" dirty="0"/>
              <a:t>Measurement Chain</a:t>
            </a:r>
          </a:p>
        </p:txBody>
      </p:sp>
      <p:sp>
        <p:nvSpPr>
          <p:cNvPr id="6" name="TextBox 5">
            <a:extLst>
              <a:ext uri="{FF2B5EF4-FFF2-40B4-BE49-F238E27FC236}">
                <a16:creationId xmlns:a16="http://schemas.microsoft.com/office/drawing/2014/main" id="{196A01D1-4DAA-4BB5-B728-70C01A7EA512}"/>
              </a:ext>
            </a:extLst>
          </p:cNvPr>
          <p:cNvSpPr txBox="1"/>
          <p:nvPr/>
        </p:nvSpPr>
        <p:spPr>
          <a:xfrm>
            <a:off x="1186003" y="4841510"/>
            <a:ext cx="3395050" cy="923330"/>
          </a:xfrm>
          <a:prstGeom prst="rect">
            <a:avLst/>
          </a:prstGeom>
          <a:noFill/>
        </p:spPr>
        <p:txBody>
          <a:bodyPr wrap="square" rtlCol="0">
            <a:spAutoFit/>
          </a:bodyPr>
          <a:lstStyle/>
          <a:p>
            <a:r>
              <a:rPr lang="en-US" dirty="0"/>
              <a:t>BW: 100Hz</a:t>
            </a:r>
          </a:p>
          <a:p>
            <a:r>
              <a:rPr lang="en-US" dirty="0"/>
              <a:t>Data Points: 5000</a:t>
            </a:r>
          </a:p>
          <a:p>
            <a:r>
              <a:rPr lang="en-US" dirty="0"/>
              <a:t>Output power(PNA): 0dBm</a:t>
            </a:r>
          </a:p>
        </p:txBody>
      </p:sp>
      <p:sp>
        <p:nvSpPr>
          <p:cNvPr id="3" name="TextBox 2">
            <a:extLst>
              <a:ext uri="{FF2B5EF4-FFF2-40B4-BE49-F238E27FC236}">
                <a16:creationId xmlns:a16="http://schemas.microsoft.com/office/drawing/2014/main" id="{50660839-7C9A-411A-A100-57E432AF776C}"/>
              </a:ext>
            </a:extLst>
          </p:cNvPr>
          <p:cNvSpPr txBox="1"/>
          <p:nvPr/>
        </p:nvSpPr>
        <p:spPr>
          <a:xfrm>
            <a:off x="1186003" y="5905857"/>
            <a:ext cx="9164549" cy="923330"/>
          </a:xfrm>
          <a:prstGeom prst="rect">
            <a:avLst/>
          </a:prstGeom>
          <a:noFill/>
        </p:spPr>
        <p:txBody>
          <a:bodyPr wrap="square" rtlCol="0">
            <a:spAutoFit/>
          </a:bodyPr>
          <a:lstStyle/>
          <a:p>
            <a:r>
              <a:rPr lang="en-US" dirty="0">
                <a:highlight>
                  <a:srgbClr val="00FF00"/>
                </a:highlight>
              </a:rPr>
              <a:t>*Felix B said he used 0dBm for output power of PNA for most of his dunker testing.  He has been using 0dBm because Xiao used 0dBm. However, they typically used 30dB attenuation, as opposed to 20dB attenuation. </a:t>
            </a:r>
          </a:p>
        </p:txBody>
      </p:sp>
    </p:spTree>
    <p:extLst>
      <p:ext uri="{BB962C8B-B14F-4D97-AF65-F5344CB8AC3E}">
        <p14:creationId xmlns:p14="http://schemas.microsoft.com/office/powerpoint/2010/main" val="252550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2C7E-9F76-4F2C-BF2B-84B321321309}"/>
              </a:ext>
            </a:extLst>
          </p:cNvPr>
          <p:cNvSpPr>
            <a:spLocks noGrp="1"/>
          </p:cNvSpPr>
          <p:nvPr>
            <p:ph type="title"/>
          </p:nvPr>
        </p:nvSpPr>
        <p:spPr/>
        <p:txBody>
          <a:bodyPr/>
          <a:lstStyle/>
          <a:p>
            <a:pPr algn="ctr"/>
            <a:r>
              <a:rPr lang="en-US" dirty="0"/>
              <a:t>Simulating C (capacitive coupling) via Maxwell</a:t>
            </a:r>
          </a:p>
        </p:txBody>
      </p:sp>
      <p:pic>
        <p:nvPicPr>
          <p:cNvPr id="5" name="Content Placeholder 4" descr="A screenshot of a computer&#10;&#10;Description automatically generated">
            <a:extLst>
              <a:ext uri="{FF2B5EF4-FFF2-40B4-BE49-F238E27FC236}">
                <a16:creationId xmlns:a16="http://schemas.microsoft.com/office/drawing/2014/main" id="{41292219-EC07-431A-A1DC-CEC234054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707" y="1542317"/>
            <a:ext cx="8027757" cy="4351338"/>
          </a:xfrm>
        </p:spPr>
      </p:pic>
      <p:sp>
        <p:nvSpPr>
          <p:cNvPr id="6" name="TextBox 5">
            <a:extLst>
              <a:ext uri="{FF2B5EF4-FFF2-40B4-BE49-F238E27FC236}">
                <a16:creationId xmlns:a16="http://schemas.microsoft.com/office/drawing/2014/main" id="{A6DC5EC8-7BE0-4270-A31A-4AAA1DF58244}"/>
              </a:ext>
            </a:extLst>
          </p:cNvPr>
          <p:cNvSpPr txBox="1"/>
          <p:nvPr/>
        </p:nvSpPr>
        <p:spPr>
          <a:xfrm>
            <a:off x="8866598" y="2188395"/>
            <a:ext cx="2753583" cy="1200329"/>
          </a:xfrm>
          <a:prstGeom prst="rect">
            <a:avLst/>
          </a:prstGeom>
          <a:noFill/>
        </p:spPr>
        <p:txBody>
          <a:bodyPr wrap="square" rtlCol="0">
            <a:spAutoFit/>
          </a:bodyPr>
          <a:lstStyle/>
          <a:p>
            <a:r>
              <a:rPr lang="en-US" dirty="0"/>
              <a:t>capacitive junction defined as shown on the left and simulated.</a:t>
            </a:r>
          </a:p>
          <a:p>
            <a:endParaRPr lang="en-US" dirty="0"/>
          </a:p>
        </p:txBody>
      </p:sp>
      <p:graphicFrame>
        <p:nvGraphicFramePr>
          <p:cNvPr id="7" name="Table 6">
            <a:extLst>
              <a:ext uri="{FF2B5EF4-FFF2-40B4-BE49-F238E27FC236}">
                <a16:creationId xmlns:a16="http://schemas.microsoft.com/office/drawing/2014/main" id="{336DF81E-15AF-4A26-A1DF-FF8E5E0C79EF}"/>
              </a:ext>
            </a:extLst>
          </p:cNvPr>
          <p:cNvGraphicFramePr>
            <a:graphicFrameLocks noGrp="1"/>
          </p:cNvGraphicFramePr>
          <p:nvPr>
            <p:extLst>
              <p:ext uri="{D42A27DB-BD31-4B8C-83A1-F6EECF244321}">
                <p14:modId xmlns:p14="http://schemas.microsoft.com/office/powerpoint/2010/main" val="3633497278"/>
              </p:ext>
            </p:extLst>
          </p:nvPr>
        </p:nvGraphicFramePr>
        <p:xfrm>
          <a:off x="8866597" y="4717427"/>
          <a:ext cx="2907696" cy="1176228"/>
        </p:xfrm>
        <a:graphic>
          <a:graphicData uri="http://schemas.openxmlformats.org/drawingml/2006/table">
            <a:tbl>
              <a:tblPr firstRow="1" bandRow="1">
                <a:tableStyleId>{5940675A-B579-460E-94D1-54222C63F5DA}</a:tableStyleId>
              </a:tblPr>
              <a:tblGrid>
                <a:gridCol w="1453848">
                  <a:extLst>
                    <a:ext uri="{9D8B030D-6E8A-4147-A177-3AD203B41FA5}">
                      <a16:colId xmlns:a16="http://schemas.microsoft.com/office/drawing/2014/main" val="1366339810"/>
                    </a:ext>
                  </a:extLst>
                </a:gridCol>
                <a:gridCol w="1453848">
                  <a:extLst>
                    <a:ext uri="{9D8B030D-6E8A-4147-A177-3AD203B41FA5}">
                      <a16:colId xmlns:a16="http://schemas.microsoft.com/office/drawing/2014/main" val="3333517186"/>
                    </a:ext>
                  </a:extLst>
                </a:gridCol>
              </a:tblGrid>
              <a:tr h="392076">
                <a:tc>
                  <a:txBody>
                    <a:bodyPr/>
                    <a:lstStyle/>
                    <a:p>
                      <a:pPr algn="ctr"/>
                      <a:endParaRPr lang="en-US" dirty="0"/>
                    </a:p>
                  </a:txBody>
                  <a:tcPr/>
                </a:tc>
                <a:tc>
                  <a:txBody>
                    <a:bodyPr/>
                    <a:lstStyle/>
                    <a:p>
                      <a:pPr algn="ctr"/>
                      <a:r>
                        <a:rPr lang="en-US" dirty="0"/>
                        <a:t>C</a:t>
                      </a:r>
                    </a:p>
                  </a:txBody>
                  <a:tcPr/>
                </a:tc>
                <a:extLst>
                  <a:ext uri="{0D108BD9-81ED-4DB2-BD59-A6C34878D82A}">
                    <a16:rowId xmlns:a16="http://schemas.microsoft.com/office/drawing/2014/main" val="1060099747"/>
                  </a:ext>
                </a:extLst>
              </a:tr>
              <a:tr h="392076">
                <a:tc>
                  <a:txBody>
                    <a:bodyPr/>
                    <a:lstStyle/>
                    <a:p>
                      <a:pPr algn="ctr"/>
                      <a:r>
                        <a:rPr lang="en-US" dirty="0"/>
                        <a:t>Low Q</a:t>
                      </a:r>
                    </a:p>
                  </a:txBody>
                  <a:tcPr/>
                </a:tc>
                <a:tc>
                  <a:txBody>
                    <a:bodyPr/>
                    <a:lstStyle/>
                    <a:p>
                      <a:pPr algn="ctr"/>
                      <a:r>
                        <a:rPr lang="en-US" dirty="0"/>
                        <a:t>2.1074e-15fF</a:t>
                      </a:r>
                    </a:p>
                  </a:txBody>
                  <a:tcPr/>
                </a:tc>
                <a:extLst>
                  <a:ext uri="{0D108BD9-81ED-4DB2-BD59-A6C34878D82A}">
                    <a16:rowId xmlns:a16="http://schemas.microsoft.com/office/drawing/2014/main" val="1725248308"/>
                  </a:ext>
                </a:extLst>
              </a:tr>
              <a:tr h="392076">
                <a:tc>
                  <a:txBody>
                    <a:bodyPr/>
                    <a:lstStyle/>
                    <a:p>
                      <a:pPr algn="ctr"/>
                      <a:r>
                        <a:rPr lang="en-US" dirty="0"/>
                        <a:t>High Q</a:t>
                      </a:r>
                    </a:p>
                  </a:txBody>
                  <a:tcPr/>
                </a:tc>
                <a:tc>
                  <a:txBody>
                    <a:bodyPr/>
                    <a:lstStyle/>
                    <a:p>
                      <a:pPr algn="ctr"/>
                      <a:r>
                        <a:rPr lang="en-US" dirty="0"/>
                        <a:t>5.3687e-16fF</a:t>
                      </a:r>
                    </a:p>
                  </a:txBody>
                  <a:tcPr/>
                </a:tc>
                <a:extLst>
                  <a:ext uri="{0D108BD9-81ED-4DB2-BD59-A6C34878D82A}">
                    <a16:rowId xmlns:a16="http://schemas.microsoft.com/office/drawing/2014/main" val="2733051532"/>
                  </a:ext>
                </a:extLst>
              </a:tr>
            </a:tbl>
          </a:graphicData>
        </a:graphic>
      </p:graphicFrame>
      <p:sp>
        <p:nvSpPr>
          <p:cNvPr id="8" name="Rectangle 7">
            <a:extLst>
              <a:ext uri="{FF2B5EF4-FFF2-40B4-BE49-F238E27FC236}">
                <a16:creationId xmlns:a16="http://schemas.microsoft.com/office/drawing/2014/main" id="{5CCAB141-EABB-4423-819E-E8D1DE7CA44F}"/>
              </a:ext>
            </a:extLst>
          </p:cNvPr>
          <p:cNvSpPr/>
          <p:nvPr/>
        </p:nvSpPr>
        <p:spPr>
          <a:xfrm>
            <a:off x="417707" y="6223840"/>
            <a:ext cx="8685839" cy="369332"/>
          </a:xfrm>
          <a:prstGeom prst="rect">
            <a:avLst/>
          </a:prstGeom>
        </p:spPr>
        <p:txBody>
          <a:bodyPr wrap="none">
            <a:spAutoFit/>
          </a:bodyPr>
          <a:lstStyle/>
          <a:p>
            <a:r>
              <a:rPr lang="en-US" dirty="0">
                <a:highlight>
                  <a:srgbClr val="00FF00"/>
                </a:highlight>
              </a:rPr>
              <a:t>*the dielectric constant of Quartz wafer was taken into account (in Maxwell, it’s set to 3.78)</a:t>
            </a:r>
          </a:p>
        </p:txBody>
      </p:sp>
    </p:spTree>
    <p:extLst>
      <p:ext uri="{BB962C8B-B14F-4D97-AF65-F5344CB8AC3E}">
        <p14:creationId xmlns:p14="http://schemas.microsoft.com/office/powerpoint/2010/main" val="1027201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43BC-57E2-427A-B23E-92EDA46DCFFC}"/>
              </a:ext>
            </a:extLst>
          </p:cNvPr>
          <p:cNvSpPr>
            <a:spLocks noGrp="1"/>
          </p:cNvSpPr>
          <p:nvPr>
            <p:ph type="title"/>
          </p:nvPr>
        </p:nvSpPr>
        <p:spPr/>
        <p:txBody>
          <a:bodyPr/>
          <a:lstStyle/>
          <a:p>
            <a:pPr algn="ctr"/>
            <a:r>
              <a:rPr lang="en-US" dirty="0"/>
              <a:t>Simulating C (capacitive coupling) via Sonnet</a:t>
            </a:r>
          </a:p>
        </p:txBody>
      </p:sp>
      <p:pic>
        <p:nvPicPr>
          <p:cNvPr id="5" name="Content Placeholder 4" descr="A screenshot of a cell phone&#10;&#10;Description automatically generated">
            <a:extLst>
              <a:ext uri="{FF2B5EF4-FFF2-40B4-BE49-F238E27FC236}">
                <a16:creationId xmlns:a16="http://schemas.microsoft.com/office/drawing/2014/main" id="{B6D11D56-13ED-4E40-9D7A-78E13979C4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4043" y="1478365"/>
            <a:ext cx="5049757" cy="3377608"/>
          </a:xfrm>
        </p:spPr>
      </p:pic>
      <p:pic>
        <p:nvPicPr>
          <p:cNvPr id="7" name="Picture 6" descr="A screenshot of a computer&#10;&#10;Description automatically generated">
            <a:extLst>
              <a:ext uri="{FF2B5EF4-FFF2-40B4-BE49-F238E27FC236}">
                <a16:creationId xmlns:a16="http://schemas.microsoft.com/office/drawing/2014/main" id="{A00579EB-542F-4604-84E2-C09CDB879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0" y="1478365"/>
            <a:ext cx="6148750" cy="2706650"/>
          </a:xfrm>
          <a:prstGeom prst="rect">
            <a:avLst/>
          </a:prstGeom>
        </p:spPr>
      </p:pic>
      <p:sp>
        <p:nvSpPr>
          <p:cNvPr id="11" name="Rectangle 10">
            <a:extLst>
              <a:ext uri="{FF2B5EF4-FFF2-40B4-BE49-F238E27FC236}">
                <a16:creationId xmlns:a16="http://schemas.microsoft.com/office/drawing/2014/main" id="{91FCD2EE-445A-4DB7-97C3-7B980A625A1E}"/>
              </a:ext>
            </a:extLst>
          </p:cNvPr>
          <p:cNvSpPr/>
          <p:nvPr/>
        </p:nvSpPr>
        <p:spPr>
          <a:xfrm>
            <a:off x="8775254" y="3357081"/>
            <a:ext cx="1785104" cy="369332"/>
          </a:xfrm>
          <a:prstGeom prst="rect">
            <a:avLst/>
          </a:prstGeom>
        </p:spPr>
        <p:txBody>
          <a:bodyPr wrap="none">
            <a:spAutoFit/>
          </a:bodyPr>
          <a:lstStyle/>
          <a:p>
            <a:r>
              <a:rPr lang="en-US" dirty="0"/>
              <a:t>High Q resonator</a:t>
            </a:r>
          </a:p>
        </p:txBody>
      </p:sp>
      <p:sp>
        <p:nvSpPr>
          <p:cNvPr id="12" name="Rectangle 11">
            <a:extLst>
              <a:ext uri="{FF2B5EF4-FFF2-40B4-BE49-F238E27FC236}">
                <a16:creationId xmlns:a16="http://schemas.microsoft.com/office/drawing/2014/main" id="{E814F080-BDB8-442A-B237-FD783ED1A433}"/>
              </a:ext>
            </a:extLst>
          </p:cNvPr>
          <p:cNvSpPr/>
          <p:nvPr/>
        </p:nvSpPr>
        <p:spPr>
          <a:xfrm>
            <a:off x="8373554" y="2036542"/>
            <a:ext cx="1740926" cy="369332"/>
          </a:xfrm>
          <a:prstGeom prst="rect">
            <a:avLst/>
          </a:prstGeom>
        </p:spPr>
        <p:txBody>
          <a:bodyPr wrap="none">
            <a:spAutoFit/>
          </a:bodyPr>
          <a:lstStyle/>
          <a:p>
            <a:r>
              <a:rPr lang="en-US" dirty="0"/>
              <a:t>Low Q resonator</a:t>
            </a:r>
          </a:p>
        </p:txBody>
      </p:sp>
      <p:sp>
        <p:nvSpPr>
          <p:cNvPr id="3" name="TextBox 2">
            <a:extLst>
              <a:ext uri="{FF2B5EF4-FFF2-40B4-BE49-F238E27FC236}">
                <a16:creationId xmlns:a16="http://schemas.microsoft.com/office/drawing/2014/main" id="{8032BDE5-CE09-4E74-AF8D-E28ADDCEF305}"/>
              </a:ext>
            </a:extLst>
          </p:cNvPr>
          <p:cNvSpPr txBox="1"/>
          <p:nvPr/>
        </p:nvSpPr>
        <p:spPr>
          <a:xfrm>
            <a:off x="687432" y="5098478"/>
            <a:ext cx="4915328" cy="923330"/>
          </a:xfrm>
          <a:prstGeom prst="rect">
            <a:avLst/>
          </a:prstGeom>
          <a:noFill/>
        </p:spPr>
        <p:txBody>
          <a:bodyPr wrap="square" rtlCol="0">
            <a:spAutoFit/>
          </a:bodyPr>
          <a:lstStyle/>
          <a:p>
            <a:r>
              <a:rPr lang="en-US" dirty="0"/>
              <a:t>S parameter calculation via ABCD matrix for the capacitive junction used to extract C from Sonnet</a:t>
            </a:r>
          </a:p>
          <a:p>
            <a:endParaRPr lang="en-US" dirty="0"/>
          </a:p>
        </p:txBody>
      </p:sp>
      <p:graphicFrame>
        <p:nvGraphicFramePr>
          <p:cNvPr id="13" name="Table 12">
            <a:extLst>
              <a:ext uri="{FF2B5EF4-FFF2-40B4-BE49-F238E27FC236}">
                <a16:creationId xmlns:a16="http://schemas.microsoft.com/office/drawing/2014/main" id="{41480125-352A-4E61-984B-8C45FD3EC65D}"/>
              </a:ext>
            </a:extLst>
          </p:cNvPr>
          <p:cNvGraphicFramePr>
            <a:graphicFrameLocks noGrp="1"/>
          </p:cNvGraphicFramePr>
          <p:nvPr>
            <p:extLst>
              <p:ext uri="{D42A27DB-BD31-4B8C-83A1-F6EECF244321}">
                <p14:modId xmlns:p14="http://schemas.microsoft.com/office/powerpoint/2010/main" val="2873220806"/>
              </p:ext>
            </p:extLst>
          </p:nvPr>
        </p:nvGraphicFramePr>
        <p:xfrm>
          <a:off x="7090670" y="5006145"/>
          <a:ext cx="2907696" cy="1176228"/>
        </p:xfrm>
        <a:graphic>
          <a:graphicData uri="http://schemas.openxmlformats.org/drawingml/2006/table">
            <a:tbl>
              <a:tblPr firstRow="1" bandRow="1">
                <a:tableStyleId>{5940675A-B579-460E-94D1-54222C63F5DA}</a:tableStyleId>
              </a:tblPr>
              <a:tblGrid>
                <a:gridCol w="1453848">
                  <a:extLst>
                    <a:ext uri="{9D8B030D-6E8A-4147-A177-3AD203B41FA5}">
                      <a16:colId xmlns:a16="http://schemas.microsoft.com/office/drawing/2014/main" val="1366339810"/>
                    </a:ext>
                  </a:extLst>
                </a:gridCol>
                <a:gridCol w="1453848">
                  <a:extLst>
                    <a:ext uri="{9D8B030D-6E8A-4147-A177-3AD203B41FA5}">
                      <a16:colId xmlns:a16="http://schemas.microsoft.com/office/drawing/2014/main" val="3333517186"/>
                    </a:ext>
                  </a:extLst>
                </a:gridCol>
              </a:tblGrid>
              <a:tr h="392076">
                <a:tc>
                  <a:txBody>
                    <a:bodyPr/>
                    <a:lstStyle/>
                    <a:p>
                      <a:pPr algn="ctr"/>
                      <a:endParaRPr lang="en-US" dirty="0"/>
                    </a:p>
                  </a:txBody>
                  <a:tcPr/>
                </a:tc>
                <a:tc>
                  <a:txBody>
                    <a:bodyPr/>
                    <a:lstStyle/>
                    <a:p>
                      <a:pPr algn="ctr"/>
                      <a:r>
                        <a:rPr lang="en-US" dirty="0"/>
                        <a:t>C</a:t>
                      </a:r>
                    </a:p>
                  </a:txBody>
                  <a:tcPr/>
                </a:tc>
                <a:extLst>
                  <a:ext uri="{0D108BD9-81ED-4DB2-BD59-A6C34878D82A}">
                    <a16:rowId xmlns:a16="http://schemas.microsoft.com/office/drawing/2014/main" val="1060099747"/>
                  </a:ext>
                </a:extLst>
              </a:tr>
              <a:tr h="392076">
                <a:tc>
                  <a:txBody>
                    <a:bodyPr/>
                    <a:lstStyle/>
                    <a:p>
                      <a:pPr algn="ctr"/>
                      <a:r>
                        <a:rPr lang="en-US" dirty="0"/>
                        <a:t>Low Q</a:t>
                      </a:r>
                    </a:p>
                  </a:txBody>
                  <a:tcPr/>
                </a:tc>
                <a:tc>
                  <a:txBody>
                    <a:bodyPr/>
                    <a:lstStyle/>
                    <a:p>
                      <a:pPr algn="ctr"/>
                      <a:r>
                        <a:rPr lang="en-US" dirty="0"/>
                        <a:t>1.28e-15fF</a:t>
                      </a:r>
                    </a:p>
                  </a:txBody>
                  <a:tcPr/>
                </a:tc>
                <a:extLst>
                  <a:ext uri="{0D108BD9-81ED-4DB2-BD59-A6C34878D82A}">
                    <a16:rowId xmlns:a16="http://schemas.microsoft.com/office/drawing/2014/main" val="1725248308"/>
                  </a:ext>
                </a:extLst>
              </a:tr>
              <a:tr h="392076">
                <a:tc>
                  <a:txBody>
                    <a:bodyPr/>
                    <a:lstStyle/>
                    <a:p>
                      <a:pPr algn="ctr"/>
                      <a:r>
                        <a:rPr lang="en-US" dirty="0"/>
                        <a:t>High Q</a:t>
                      </a:r>
                    </a:p>
                  </a:txBody>
                  <a:tcPr/>
                </a:tc>
                <a:tc>
                  <a:txBody>
                    <a:bodyPr/>
                    <a:lstStyle/>
                    <a:p>
                      <a:pPr algn="ctr"/>
                      <a:r>
                        <a:rPr lang="en-US" dirty="0"/>
                        <a:t>3.8e-16fF</a:t>
                      </a:r>
                    </a:p>
                  </a:txBody>
                  <a:tcPr/>
                </a:tc>
                <a:extLst>
                  <a:ext uri="{0D108BD9-81ED-4DB2-BD59-A6C34878D82A}">
                    <a16:rowId xmlns:a16="http://schemas.microsoft.com/office/drawing/2014/main" val="2733051532"/>
                  </a:ext>
                </a:extLst>
              </a:tr>
            </a:tbl>
          </a:graphicData>
        </a:graphic>
      </p:graphicFrame>
      <p:sp>
        <p:nvSpPr>
          <p:cNvPr id="15" name="Rectangle 14">
            <a:extLst>
              <a:ext uri="{FF2B5EF4-FFF2-40B4-BE49-F238E27FC236}">
                <a16:creationId xmlns:a16="http://schemas.microsoft.com/office/drawing/2014/main" id="{463EF8B7-68A1-47E7-AE52-EF5DB8661253}"/>
              </a:ext>
            </a:extLst>
          </p:cNvPr>
          <p:cNvSpPr/>
          <p:nvPr/>
        </p:nvSpPr>
        <p:spPr>
          <a:xfrm>
            <a:off x="208043" y="6332545"/>
            <a:ext cx="9634600" cy="369332"/>
          </a:xfrm>
          <a:prstGeom prst="rect">
            <a:avLst/>
          </a:prstGeom>
        </p:spPr>
        <p:txBody>
          <a:bodyPr wrap="square">
            <a:spAutoFit/>
          </a:bodyPr>
          <a:lstStyle/>
          <a:p>
            <a:r>
              <a:rPr lang="en-US" dirty="0">
                <a:highlight>
                  <a:srgbClr val="00FF00"/>
                </a:highlight>
              </a:rPr>
              <a:t>*the dielectric constant of Quartz wafer was taken into account (in Maxwell, it’s set to 3.75)</a:t>
            </a:r>
          </a:p>
        </p:txBody>
      </p:sp>
    </p:spTree>
    <p:extLst>
      <p:ext uri="{BB962C8B-B14F-4D97-AF65-F5344CB8AC3E}">
        <p14:creationId xmlns:p14="http://schemas.microsoft.com/office/powerpoint/2010/main" val="63925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F430D-15FB-4952-954B-52A86CCFB25F}"/>
              </a:ext>
            </a:extLst>
          </p:cNvPr>
          <p:cNvSpPr>
            <a:spLocks noGrp="1"/>
          </p:cNvSpPr>
          <p:nvPr>
            <p:ph type="title"/>
          </p:nvPr>
        </p:nvSpPr>
        <p:spPr/>
        <p:txBody>
          <a:bodyPr/>
          <a:lstStyle/>
          <a:p>
            <a:pPr algn="ctr"/>
            <a:r>
              <a:rPr lang="en-US" dirty="0"/>
              <a:t>Images of Resonators </a:t>
            </a:r>
          </a:p>
        </p:txBody>
      </p:sp>
      <p:pic>
        <p:nvPicPr>
          <p:cNvPr id="5" name="Content Placeholder 4" descr="A close up of a logo&#10;&#10;Description automatically generated">
            <a:extLst>
              <a:ext uri="{FF2B5EF4-FFF2-40B4-BE49-F238E27FC236}">
                <a16:creationId xmlns:a16="http://schemas.microsoft.com/office/drawing/2014/main" id="{8F8484FF-3F69-4E11-9A2C-CF1CF6232C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5964" y="1829844"/>
            <a:ext cx="4788865" cy="3561468"/>
          </a:xfrm>
        </p:spPr>
      </p:pic>
      <p:sp>
        <p:nvSpPr>
          <p:cNvPr id="8" name="TextBox 7">
            <a:extLst>
              <a:ext uri="{FF2B5EF4-FFF2-40B4-BE49-F238E27FC236}">
                <a16:creationId xmlns:a16="http://schemas.microsoft.com/office/drawing/2014/main" id="{F39365A5-6222-49F7-992C-2C77DAE2E0C9}"/>
              </a:ext>
            </a:extLst>
          </p:cNvPr>
          <p:cNvSpPr txBox="1"/>
          <p:nvPr/>
        </p:nvSpPr>
        <p:spPr>
          <a:xfrm>
            <a:off x="7469437" y="5530468"/>
            <a:ext cx="4175392" cy="646331"/>
          </a:xfrm>
          <a:prstGeom prst="rect">
            <a:avLst/>
          </a:prstGeom>
          <a:noFill/>
        </p:spPr>
        <p:txBody>
          <a:bodyPr wrap="square" rtlCol="0">
            <a:spAutoFit/>
          </a:bodyPr>
          <a:lstStyle/>
          <a:p>
            <a:r>
              <a:rPr lang="en-US" dirty="0"/>
              <a:t>Designed to be 10, 3, and 6.2um respectively (from left to right)</a:t>
            </a:r>
          </a:p>
        </p:txBody>
      </p:sp>
      <p:pic>
        <p:nvPicPr>
          <p:cNvPr id="10" name="Picture 9" descr="A close up of a sign&#10;&#10;Description automatically generated">
            <a:extLst>
              <a:ext uri="{FF2B5EF4-FFF2-40B4-BE49-F238E27FC236}">
                <a16:creationId xmlns:a16="http://schemas.microsoft.com/office/drawing/2014/main" id="{EED96AA5-6DEF-480E-8795-0AA91404A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00" y="1790239"/>
            <a:ext cx="3253650" cy="2440237"/>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23B20067-C06A-42E8-B1E8-DA222D0C2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699" y="4230477"/>
            <a:ext cx="3253648" cy="2440236"/>
          </a:xfrm>
          <a:prstGeom prst="rect">
            <a:avLst/>
          </a:prstGeom>
        </p:spPr>
      </p:pic>
      <p:sp>
        <p:nvSpPr>
          <p:cNvPr id="16" name="Rectangle 15">
            <a:extLst>
              <a:ext uri="{FF2B5EF4-FFF2-40B4-BE49-F238E27FC236}">
                <a16:creationId xmlns:a16="http://schemas.microsoft.com/office/drawing/2014/main" id="{BC495990-3209-4779-94C3-2E4374745449}"/>
              </a:ext>
            </a:extLst>
          </p:cNvPr>
          <p:cNvSpPr/>
          <p:nvPr/>
        </p:nvSpPr>
        <p:spPr>
          <a:xfrm>
            <a:off x="4580162" y="5206646"/>
            <a:ext cx="1785104" cy="369332"/>
          </a:xfrm>
          <a:prstGeom prst="rect">
            <a:avLst/>
          </a:prstGeom>
        </p:spPr>
        <p:txBody>
          <a:bodyPr wrap="none">
            <a:spAutoFit/>
          </a:bodyPr>
          <a:lstStyle/>
          <a:p>
            <a:r>
              <a:rPr lang="en-US" dirty="0"/>
              <a:t>High Q resonator</a:t>
            </a:r>
          </a:p>
        </p:txBody>
      </p:sp>
    </p:spTree>
    <p:extLst>
      <p:ext uri="{BB962C8B-B14F-4D97-AF65-F5344CB8AC3E}">
        <p14:creationId xmlns:p14="http://schemas.microsoft.com/office/powerpoint/2010/main" val="141188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19FE-D47A-4E7B-85B3-DC068A5DF4CC}"/>
              </a:ext>
            </a:extLst>
          </p:cNvPr>
          <p:cNvSpPr>
            <a:spLocks noGrp="1"/>
          </p:cNvSpPr>
          <p:nvPr>
            <p:ph type="title"/>
          </p:nvPr>
        </p:nvSpPr>
        <p:spPr/>
        <p:txBody>
          <a:bodyPr/>
          <a:lstStyle/>
          <a:p>
            <a:pPr algn="ctr"/>
            <a:r>
              <a:rPr lang="en-US" dirty="0"/>
              <a:t>Designed frequency and Q from analytical formulas (</a:t>
            </a:r>
            <a:r>
              <a:rPr lang="en-US" dirty="0" err="1"/>
              <a:t>Mazin</a:t>
            </a:r>
            <a:r>
              <a:rPr lang="en-US" dirty="0"/>
              <a:t> thesis)</a:t>
            </a:r>
          </a:p>
        </p:txBody>
      </p:sp>
      <p:pic>
        <p:nvPicPr>
          <p:cNvPr id="11" name="Content Placeholder 10" descr="A drawing of a person&#10;&#10;Description automatically generated">
            <a:extLst>
              <a:ext uri="{FF2B5EF4-FFF2-40B4-BE49-F238E27FC236}">
                <a16:creationId xmlns:a16="http://schemas.microsoft.com/office/drawing/2014/main" id="{5E4DF8EA-CE04-4A0C-BFDB-19C8567BAE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0732" y="3402824"/>
            <a:ext cx="2276475" cy="800100"/>
          </a:xfrm>
        </p:spPr>
      </p:pic>
      <p:pic>
        <p:nvPicPr>
          <p:cNvPr id="13" name="Picture 12">
            <a:extLst>
              <a:ext uri="{FF2B5EF4-FFF2-40B4-BE49-F238E27FC236}">
                <a16:creationId xmlns:a16="http://schemas.microsoft.com/office/drawing/2014/main" id="{8837A5E2-6A18-483B-A576-489416003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732" y="2323306"/>
            <a:ext cx="3990975" cy="933450"/>
          </a:xfrm>
          <a:prstGeom prst="rect">
            <a:avLst/>
          </a:prstGeom>
        </p:spPr>
      </p:pic>
      <p:sp>
        <p:nvSpPr>
          <p:cNvPr id="14" name="Rectangle 13">
            <a:extLst>
              <a:ext uri="{FF2B5EF4-FFF2-40B4-BE49-F238E27FC236}">
                <a16:creationId xmlns:a16="http://schemas.microsoft.com/office/drawing/2014/main" id="{28C26167-1B23-42EA-826A-8E9F52F58BE7}"/>
              </a:ext>
            </a:extLst>
          </p:cNvPr>
          <p:cNvSpPr/>
          <p:nvPr/>
        </p:nvSpPr>
        <p:spPr>
          <a:xfrm>
            <a:off x="6096000" y="2605365"/>
            <a:ext cx="3372333" cy="369332"/>
          </a:xfrm>
          <a:prstGeom prst="rect">
            <a:avLst/>
          </a:prstGeom>
        </p:spPr>
        <p:txBody>
          <a:bodyPr wrap="none">
            <a:spAutoFit/>
          </a:bodyPr>
          <a:lstStyle/>
          <a:p>
            <a:r>
              <a:rPr lang="en-US" dirty="0"/>
              <a:t>Eq 2.38 from pg28 of </a:t>
            </a:r>
            <a:r>
              <a:rPr lang="en-US" dirty="0" err="1"/>
              <a:t>Mazin</a:t>
            </a:r>
            <a:r>
              <a:rPr lang="en-US" dirty="0"/>
              <a:t> thesis</a:t>
            </a:r>
          </a:p>
        </p:txBody>
      </p:sp>
      <p:sp>
        <p:nvSpPr>
          <p:cNvPr id="15" name="Rectangle 14">
            <a:extLst>
              <a:ext uri="{FF2B5EF4-FFF2-40B4-BE49-F238E27FC236}">
                <a16:creationId xmlns:a16="http://schemas.microsoft.com/office/drawing/2014/main" id="{7520CF65-A6AD-4B7B-AF57-E7B94C3559BC}"/>
              </a:ext>
            </a:extLst>
          </p:cNvPr>
          <p:cNvSpPr/>
          <p:nvPr/>
        </p:nvSpPr>
        <p:spPr>
          <a:xfrm>
            <a:off x="6096000" y="3618208"/>
            <a:ext cx="3372333" cy="369332"/>
          </a:xfrm>
          <a:prstGeom prst="rect">
            <a:avLst/>
          </a:prstGeom>
        </p:spPr>
        <p:txBody>
          <a:bodyPr wrap="none">
            <a:spAutoFit/>
          </a:bodyPr>
          <a:lstStyle/>
          <a:p>
            <a:r>
              <a:rPr lang="en-US" dirty="0"/>
              <a:t>Eq 2.39 from pg29 of </a:t>
            </a:r>
            <a:r>
              <a:rPr lang="en-US" dirty="0" err="1"/>
              <a:t>Mazin</a:t>
            </a:r>
            <a:r>
              <a:rPr lang="en-US" dirty="0"/>
              <a:t> thesis</a:t>
            </a:r>
          </a:p>
        </p:txBody>
      </p:sp>
      <p:sp>
        <p:nvSpPr>
          <p:cNvPr id="16" name="Rectangle 15">
            <a:extLst>
              <a:ext uri="{FF2B5EF4-FFF2-40B4-BE49-F238E27FC236}">
                <a16:creationId xmlns:a16="http://schemas.microsoft.com/office/drawing/2014/main" id="{6CCBC3E2-C031-4151-943F-B6055D75AB91}"/>
              </a:ext>
            </a:extLst>
          </p:cNvPr>
          <p:cNvSpPr/>
          <p:nvPr/>
        </p:nvSpPr>
        <p:spPr>
          <a:xfrm>
            <a:off x="1110732" y="4600522"/>
            <a:ext cx="8788624" cy="1754326"/>
          </a:xfrm>
          <a:prstGeom prst="rect">
            <a:avLst/>
          </a:prstGeom>
        </p:spPr>
        <p:txBody>
          <a:bodyPr wrap="none">
            <a:spAutoFit/>
          </a:bodyPr>
          <a:lstStyle/>
          <a:p>
            <a:r>
              <a:rPr lang="el-GR" dirty="0"/>
              <a:t>ω</a:t>
            </a:r>
            <a:r>
              <a:rPr lang="en-US" dirty="0"/>
              <a:t>1/4 the resonance when the quarter wave condition is met. </a:t>
            </a:r>
          </a:p>
          <a:p>
            <a:r>
              <a:rPr lang="el-GR" dirty="0"/>
              <a:t>ω</a:t>
            </a:r>
            <a:r>
              <a:rPr lang="en-US" dirty="0"/>
              <a:t>0 is the “loaded frequency” taking into account frequency shift due to capacitive coupling.</a:t>
            </a:r>
          </a:p>
          <a:p>
            <a:endParaRPr lang="en-US" dirty="0"/>
          </a:p>
          <a:p>
            <a:r>
              <a:rPr lang="en-US" dirty="0">
                <a:highlight>
                  <a:srgbClr val="00FF00"/>
                </a:highlight>
              </a:rPr>
              <a:t>Solving for Qc from equation 2.39 to obtain coupling Quality factor.</a:t>
            </a:r>
          </a:p>
          <a:p>
            <a:endParaRPr lang="en-US" dirty="0">
              <a:highlight>
                <a:srgbClr val="00FF00"/>
              </a:highlight>
            </a:endParaRPr>
          </a:p>
          <a:p>
            <a:r>
              <a:rPr lang="en-US" dirty="0">
                <a:highlight>
                  <a:srgbClr val="00FF00"/>
                </a:highlight>
              </a:rPr>
              <a:t>Loaded frequency </a:t>
            </a:r>
            <a:r>
              <a:rPr lang="el-GR" dirty="0">
                <a:highlight>
                  <a:srgbClr val="00FF00"/>
                </a:highlight>
              </a:rPr>
              <a:t>ω</a:t>
            </a:r>
            <a:r>
              <a:rPr lang="en-US" dirty="0">
                <a:highlight>
                  <a:srgbClr val="00FF00"/>
                </a:highlight>
              </a:rPr>
              <a:t>0 is used for designed frequencies. </a:t>
            </a:r>
          </a:p>
        </p:txBody>
      </p:sp>
    </p:spTree>
    <p:extLst>
      <p:ext uri="{BB962C8B-B14F-4D97-AF65-F5344CB8AC3E}">
        <p14:creationId xmlns:p14="http://schemas.microsoft.com/office/powerpoint/2010/main" val="2555452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9FD34-5B58-4A57-8D67-8512A176B02D}"/>
              </a:ext>
            </a:extLst>
          </p:cNvPr>
          <p:cNvSpPr>
            <a:spLocks noGrp="1"/>
          </p:cNvSpPr>
          <p:nvPr>
            <p:ph type="title"/>
          </p:nvPr>
        </p:nvSpPr>
        <p:spPr/>
        <p:txBody>
          <a:bodyPr/>
          <a:lstStyle/>
          <a:p>
            <a:pPr algn="ctr"/>
            <a:r>
              <a:rPr lang="en-US" dirty="0">
                <a:highlight>
                  <a:srgbClr val="00FF00"/>
                </a:highlight>
              </a:rPr>
              <a:t>Calculated Designed frequency and Q from analytical formulas (</a:t>
            </a:r>
            <a:r>
              <a:rPr lang="en-US" dirty="0" err="1">
                <a:highlight>
                  <a:srgbClr val="00FF00"/>
                </a:highlight>
              </a:rPr>
              <a:t>Mazin</a:t>
            </a:r>
            <a:r>
              <a:rPr lang="en-US" dirty="0">
                <a:highlight>
                  <a:srgbClr val="00FF00"/>
                </a:highlight>
              </a:rPr>
              <a:t> thesis)</a:t>
            </a:r>
          </a:p>
        </p:txBody>
      </p:sp>
      <p:graphicFrame>
        <p:nvGraphicFramePr>
          <p:cNvPr id="4" name="Table 3">
            <a:extLst>
              <a:ext uri="{FF2B5EF4-FFF2-40B4-BE49-F238E27FC236}">
                <a16:creationId xmlns:a16="http://schemas.microsoft.com/office/drawing/2014/main" id="{01DDB1EE-53D7-4DE6-BF49-8E6682A2501C}"/>
              </a:ext>
            </a:extLst>
          </p:cNvPr>
          <p:cNvGraphicFramePr>
            <a:graphicFrameLocks noGrp="1"/>
          </p:cNvGraphicFramePr>
          <p:nvPr>
            <p:extLst>
              <p:ext uri="{D42A27DB-BD31-4B8C-83A1-F6EECF244321}">
                <p14:modId xmlns:p14="http://schemas.microsoft.com/office/powerpoint/2010/main" val="723957593"/>
              </p:ext>
            </p:extLst>
          </p:nvPr>
        </p:nvGraphicFramePr>
        <p:xfrm>
          <a:off x="1657185" y="4359275"/>
          <a:ext cx="8677852" cy="2133600"/>
        </p:xfrm>
        <a:graphic>
          <a:graphicData uri="http://schemas.openxmlformats.org/drawingml/2006/table">
            <a:tbl>
              <a:tblPr firstRow="1" bandRow="1">
                <a:tableStyleId>{5940675A-B579-460E-94D1-54222C63F5DA}</a:tableStyleId>
              </a:tblPr>
              <a:tblGrid>
                <a:gridCol w="2169463">
                  <a:extLst>
                    <a:ext uri="{9D8B030D-6E8A-4147-A177-3AD203B41FA5}">
                      <a16:colId xmlns:a16="http://schemas.microsoft.com/office/drawing/2014/main" val="444110907"/>
                    </a:ext>
                  </a:extLst>
                </a:gridCol>
                <a:gridCol w="2169463">
                  <a:extLst>
                    <a:ext uri="{9D8B030D-6E8A-4147-A177-3AD203B41FA5}">
                      <a16:colId xmlns:a16="http://schemas.microsoft.com/office/drawing/2014/main" val="3953272273"/>
                    </a:ext>
                  </a:extLst>
                </a:gridCol>
                <a:gridCol w="2169463">
                  <a:extLst>
                    <a:ext uri="{9D8B030D-6E8A-4147-A177-3AD203B41FA5}">
                      <a16:colId xmlns:a16="http://schemas.microsoft.com/office/drawing/2014/main" val="1747855133"/>
                    </a:ext>
                  </a:extLst>
                </a:gridCol>
                <a:gridCol w="2169463">
                  <a:extLst>
                    <a:ext uri="{9D8B030D-6E8A-4147-A177-3AD203B41FA5}">
                      <a16:colId xmlns:a16="http://schemas.microsoft.com/office/drawing/2014/main" val="3845494353"/>
                    </a:ext>
                  </a:extLst>
                </a:gridCol>
              </a:tblGrid>
              <a:tr h="245691">
                <a:tc>
                  <a:txBody>
                    <a:bodyPr/>
                    <a:lstStyle/>
                    <a:p>
                      <a:pPr algn="ctr"/>
                      <a:r>
                        <a:rPr lang="en-US" sz="1400" dirty="0"/>
                        <a:t>Low Q chip </a:t>
                      </a:r>
                    </a:p>
                  </a:txBody>
                  <a:tcPr/>
                </a:tc>
                <a:tc>
                  <a:txBody>
                    <a:bodyPr/>
                    <a:lstStyle/>
                    <a:p>
                      <a:pPr algn="ctr"/>
                      <a:r>
                        <a:rPr lang="en-US" sz="1400" dirty="0"/>
                        <a:t>Designed Q</a:t>
                      </a:r>
                    </a:p>
                  </a:txBody>
                  <a:tcPr/>
                </a:tc>
                <a:tc>
                  <a:txBody>
                    <a:bodyPr/>
                    <a:lstStyle/>
                    <a:p>
                      <a:pPr algn="ctr"/>
                      <a:r>
                        <a:rPr lang="en-US" sz="1400" dirty="0"/>
                        <a:t>High Q chip </a:t>
                      </a:r>
                    </a:p>
                  </a:txBody>
                  <a:tcPr/>
                </a:tc>
                <a:tc>
                  <a:txBody>
                    <a:bodyPr/>
                    <a:lstStyle/>
                    <a:p>
                      <a:pPr algn="ctr"/>
                      <a:r>
                        <a:rPr lang="en-US" sz="1400" dirty="0"/>
                        <a:t>Designed Q</a:t>
                      </a:r>
                    </a:p>
                  </a:txBody>
                  <a:tcPr/>
                </a:tc>
                <a:extLst>
                  <a:ext uri="{0D108BD9-81ED-4DB2-BD59-A6C34878D82A}">
                    <a16:rowId xmlns:a16="http://schemas.microsoft.com/office/drawing/2014/main" val="1503974859"/>
                  </a:ext>
                </a:extLst>
              </a:tr>
              <a:tr h="245691">
                <a:tc>
                  <a:txBody>
                    <a:bodyPr/>
                    <a:lstStyle/>
                    <a:p>
                      <a:pPr algn="ctr"/>
                      <a:r>
                        <a:rPr lang="en-US" sz="1400" dirty="0"/>
                        <a:t>1</a:t>
                      </a:r>
                    </a:p>
                  </a:txBody>
                  <a:tcPr/>
                </a:tc>
                <a:tc>
                  <a:txBody>
                    <a:bodyPr/>
                    <a:lstStyle/>
                    <a:p>
                      <a:pPr algn="ctr"/>
                      <a:r>
                        <a:rPr lang="en-US" sz="1400" dirty="0"/>
                        <a:t>11,686</a:t>
                      </a:r>
                    </a:p>
                  </a:txBody>
                  <a:tcPr/>
                </a:tc>
                <a:tc>
                  <a:txBody>
                    <a:bodyPr/>
                    <a:lstStyle/>
                    <a:p>
                      <a:pPr algn="ctr"/>
                      <a:r>
                        <a:rPr lang="en-US" sz="1400" dirty="0"/>
                        <a:t>1</a:t>
                      </a:r>
                    </a:p>
                  </a:txBody>
                  <a:tcPr/>
                </a:tc>
                <a:tc>
                  <a:txBody>
                    <a:bodyPr/>
                    <a:lstStyle/>
                    <a:p>
                      <a:pPr algn="ctr"/>
                      <a:r>
                        <a:rPr lang="en-US" sz="1400" dirty="0"/>
                        <a:t>163,171</a:t>
                      </a:r>
                    </a:p>
                  </a:txBody>
                  <a:tcPr/>
                </a:tc>
                <a:extLst>
                  <a:ext uri="{0D108BD9-81ED-4DB2-BD59-A6C34878D82A}">
                    <a16:rowId xmlns:a16="http://schemas.microsoft.com/office/drawing/2014/main" val="866409543"/>
                  </a:ext>
                </a:extLst>
              </a:tr>
              <a:tr h="245691">
                <a:tc>
                  <a:txBody>
                    <a:bodyPr/>
                    <a:lstStyle/>
                    <a:p>
                      <a:pPr algn="ctr"/>
                      <a:r>
                        <a:rPr lang="en-US" sz="1400" dirty="0"/>
                        <a:t>2</a:t>
                      </a:r>
                    </a:p>
                  </a:txBody>
                  <a:tcPr/>
                </a:tc>
                <a:tc>
                  <a:txBody>
                    <a:bodyPr/>
                    <a:lstStyle/>
                    <a:p>
                      <a:pPr algn="ctr"/>
                      <a:r>
                        <a:rPr lang="en-US" sz="1400" dirty="0"/>
                        <a:t>11,055</a:t>
                      </a:r>
                    </a:p>
                  </a:txBody>
                  <a:tcPr/>
                </a:tc>
                <a:tc>
                  <a:txBody>
                    <a:bodyPr/>
                    <a:lstStyle/>
                    <a:p>
                      <a:pPr algn="ctr"/>
                      <a:r>
                        <a:rPr lang="en-US" sz="1400" dirty="0"/>
                        <a:t>2</a:t>
                      </a:r>
                    </a:p>
                  </a:txBody>
                  <a:tcPr/>
                </a:tc>
                <a:tc>
                  <a:txBody>
                    <a:bodyPr/>
                    <a:lstStyle/>
                    <a:p>
                      <a:pPr algn="ctr"/>
                      <a:r>
                        <a:rPr lang="en-US" sz="1400" dirty="0"/>
                        <a:t>156,277</a:t>
                      </a:r>
                    </a:p>
                  </a:txBody>
                  <a:tcPr/>
                </a:tc>
                <a:extLst>
                  <a:ext uri="{0D108BD9-81ED-4DB2-BD59-A6C34878D82A}">
                    <a16:rowId xmlns:a16="http://schemas.microsoft.com/office/drawing/2014/main" val="4161882998"/>
                  </a:ext>
                </a:extLst>
              </a:tr>
              <a:tr h="245691">
                <a:tc>
                  <a:txBody>
                    <a:bodyPr/>
                    <a:lstStyle/>
                    <a:p>
                      <a:pPr algn="ctr"/>
                      <a:r>
                        <a:rPr lang="en-US" sz="1400" dirty="0"/>
                        <a:t>3</a:t>
                      </a:r>
                    </a:p>
                  </a:txBody>
                  <a:tcPr/>
                </a:tc>
                <a:tc>
                  <a:txBody>
                    <a:bodyPr/>
                    <a:lstStyle/>
                    <a:p>
                      <a:pPr algn="ctr"/>
                      <a:r>
                        <a:rPr lang="en-US" sz="1400" dirty="0"/>
                        <a:t>10,614</a:t>
                      </a:r>
                    </a:p>
                  </a:txBody>
                  <a:tcPr/>
                </a:tc>
                <a:tc>
                  <a:txBody>
                    <a:bodyPr/>
                    <a:lstStyle/>
                    <a:p>
                      <a:pPr algn="ctr"/>
                      <a:r>
                        <a:rPr lang="en-US" sz="1400" dirty="0"/>
                        <a:t>3</a:t>
                      </a:r>
                    </a:p>
                  </a:txBody>
                  <a:tcPr/>
                </a:tc>
                <a:tc>
                  <a:txBody>
                    <a:bodyPr/>
                    <a:lstStyle/>
                    <a:p>
                      <a:pPr algn="ctr"/>
                      <a:r>
                        <a:rPr lang="en-US" sz="1400" dirty="0"/>
                        <a:t>154,012</a:t>
                      </a:r>
                    </a:p>
                  </a:txBody>
                  <a:tcPr/>
                </a:tc>
                <a:extLst>
                  <a:ext uri="{0D108BD9-81ED-4DB2-BD59-A6C34878D82A}">
                    <a16:rowId xmlns:a16="http://schemas.microsoft.com/office/drawing/2014/main" val="533615610"/>
                  </a:ext>
                </a:extLst>
              </a:tr>
              <a:tr h="245691">
                <a:tc>
                  <a:txBody>
                    <a:bodyPr/>
                    <a:lstStyle/>
                    <a:p>
                      <a:pPr algn="ctr"/>
                      <a:r>
                        <a:rPr lang="en-US" sz="1400" dirty="0"/>
                        <a:t>4</a:t>
                      </a:r>
                    </a:p>
                  </a:txBody>
                  <a:tcPr/>
                </a:tc>
                <a:tc>
                  <a:txBody>
                    <a:bodyPr/>
                    <a:lstStyle/>
                    <a:p>
                      <a:pPr algn="ctr"/>
                      <a:r>
                        <a:rPr lang="en-US" sz="1400" dirty="0"/>
                        <a:t>10,604</a:t>
                      </a:r>
                    </a:p>
                  </a:txBody>
                  <a:tcPr/>
                </a:tc>
                <a:tc>
                  <a:txBody>
                    <a:bodyPr/>
                    <a:lstStyle/>
                    <a:p>
                      <a:pPr algn="ctr"/>
                      <a:r>
                        <a:rPr lang="en-US" sz="1400" dirty="0"/>
                        <a:t>4</a:t>
                      </a:r>
                    </a:p>
                  </a:txBody>
                  <a:tcPr/>
                </a:tc>
                <a:tc>
                  <a:txBody>
                    <a:bodyPr/>
                    <a:lstStyle/>
                    <a:p>
                      <a:pPr algn="ctr"/>
                      <a:r>
                        <a:rPr lang="en-US" sz="1400" dirty="0"/>
                        <a:t>147,246</a:t>
                      </a:r>
                    </a:p>
                  </a:txBody>
                  <a:tcPr/>
                </a:tc>
                <a:extLst>
                  <a:ext uri="{0D108BD9-81ED-4DB2-BD59-A6C34878D82A}">
                    <a16:rowId xmlns:a16="http://schemas.microsoft.com/office/drawing/2014/main" val="3956232663"/>
                  </a:ext>
                </a:extLst>
              </a:tr>
              <a:tr h="245691">
                <a:tc>
                  <a:txBody>
                    <a:bodyPr/>
                    <a:lstStyle/>
                    <a:p>
                      <a:pPr algn="ctr"/>
                      <a:r>
                        <a:rPr lang="en-US" sz="1400" dirty="0"/>
                        <a:t>5</a:t>
                      </a:r>
                    </a:p>
                  </a:txBody>
                  <a:tcPr/>
                </a:tc>
                <a:tc>
                  <a:txBody>
                    <a:bodyPr/>
                    <a:lstStyle/>
                    <a:p>
                      <a:pPr algn="ctr"/>
                      <a:r>
                        <a:rPr lang="en-US" sz="1400" dirty="0"/>
                        <a:t>10,498</a:t>
                      </a:r>
                    </a:p>
                  </a:txBody>
                  <a:tcPr/>
                </a:tc>
                <a:tc>
                  <a:txBody>
                    <a:bodyPr/>
                    <a:lstStyle/>
                    <a:p>
                      <a:pPr algn="ctr"/>
                      <a:r>
                        <a:rPr lang="en-US" sz="1400" dirty="0"/>
                        <a:t>5</a:t>
                      </a:r>
                    </a:p>
                  </a:txBody>
                  <a:tcPr/>
                </a:tc>
                <a:tc>
                  <a:txBody>
                    <a:bodyPr/>
                    <a:lstStyle/>
                    <a:p>
                      <a:pPr algn="ctr"/>
                      <a:r>
                        <a:rPr lang="en-US" sz="1400" dirty="0"/>
                        <a:t>145,613</a:t>
                      </a:r>
                    </a:p>
                  </a:txBody>
                  <a:tcPr/>
                </a:tc>
                <a:extLst>
                  <a:ext uri="{0D108BD9-81ED-4DB2-BD59-A6C34878D82A}">
                    <a16:rowId xmlns:a16="http://schemas.microsoft.com/office/drawing/2014/main" val="1889856405"/>
                  </a:ext>
                </a:extLst>
              </a:tr>
              <a:tr h="245691">
                <a:tc>
                  <a:txBody>
                    <a:bodyPr/>
                    <a:lstStyle/>
                    <a:p>
                      <a:pPr algn="ctr"/>
                      <a:r>
                        <a:rPr lang="en-US" sz="1400" dirty="0"/>
                        <a:t>6</a:t>
                      </a:r>
                    </a:p>
                  </a:txBody>
                  <a:tcPr/>
                </a:tc>
                <a:tc>
                  <a:txBody>
                    <a:bodyPr/>
                    <a:lstStyle/>
                    <a:p>
                      <a:pPr algn="ctr"/>
                      <a:r>
                        <a:rPr lang="en-US" sz="1400" dirty="0"/>
                        <a:t>9,991</a:t>
                      </a:r>
                    </a:p>
                  </a:txBody>
                  <a:tcPr/>
                </a:tc>
                <a:tc>
                  <a:txBody>
                    <a:bodyPr/>
                    <a:lstStyle/>
                    <a:p>
                      <a:pPr algn="ctr"/>
                      <a:r>
                        <a:rPr lang="en-US" sz="1400" dirty="0"/>
                        <a:t>6</a:t>
                      </a:r>
                    </a:p>
                  </a:txBody>
                  <a:tcPr/>
                </a:tc>
                <a:tc>
                  <a:txBody>
                    <a:bodyPr/>
                    <a:lstStyle/>
                    <a:p>
                      <a:pPr algn="ctr"/>
                      <a:r>
                        <a:rPr lang="en-US" sz="1400" dirty="0"/>
                        <a:t>138,001</a:t>
                      </a:r>
                    </a:p>
                  </a:txBody>
                  <a:tcPr/>
                </a:tc>
                <a:extLst>
                  <a:ext uri="{0D108BD9-81ED-4DB2-BD59-A6C34878D82A}">
                    <a16:rowId xmlns:a16="http://schemas.microsoft.com/office/drawing/2014/main" val="547618121"/>
                  </a:ext>
                </a:extLst>
              </a:tr>
            </a:tbl>
          </a:graphicData>
        </a:graphic>
      </p:graphicFrame>
      <p:graphicFrame>
        <p:nvGraphicFramePr>
          <p:cNvPr id="7" name="Table 6">
            <a:extLst>
              <a:ext uri="{FF2B5EF4-FFF2-40B4-BE49-F238E27FC236}">
                <a16:creationId xmlns:a16="http://schemas.microsoft.com/office/drawing/2014/main" id="{5C8A6825-C484-4FCF-88B0-A717E13222C6}"/>
              </a:ext>
            </a:extLst>
          </p:cNvPr>
          <p:cNvGraphicFramePr>
            <a:graphicFrameLocks noGrp="1"/>
          </p:cNvGraphicFramePr>
          <p:nvPr>
            <p:extLst>
              <p:ext uri="{D42A27DB-BD31-4B8C-83A1-F6EECF244321}">
                <p14:modId xmlns:p14="http://schemas.microsoft.com/office/powerpoint/2010/main" val="2023584923"/>
              </p:ext>
            </p:extLst>
          </p:nvPr>
        </p:nvGraphicFramePr>
        <p:xfrm>
          <a:off x="1657185" y="1958181"/>
          <a:ext cx="8677852" cy="2133600"/>
        </p:xfrm>
        <a:graphic>
          <a:graphicData uri="http://schemas.openxmlformats.org/drawingml/2006/table">
            <a:tbl>
              <a:tblPr firstRow="1" bandRow="1">
                <a:tableStyleId>{5940675A-B579-460E-94D1-54222C63F5DA}</a:tableStyleId>
              </a:tblPr>
              <a:tblGrid>
                <a:gridCol w="2169463">
                  <a:extLst>
                    <a:ext uri="{9D8B030D-6E8A-4147-A177-3AD203B41FA5}">
                      <a16:colId xmlns:a16="http://schemas.microsoft.com/office/drawing/2014/main" val="1958047814"/>
                    </a:ext>
                  </a:extLst>
                </a:gridCol>
                <a:gridCol w="2169463">
                  <a:extLst>
                    <a:ext uri="{9D8B030D-6E8A-4147-A177-3AD203B41FA5}">
                      <a16:colId xmlns:a16="http://schemas.microsoft.com/office/drawing/2014/main" val="2944924758"/>
                    </a:ext>
                  </a:extLst>
                </a:gridCol>
                <a:gridCol w="2169463">
                  <a:extLst>
                    <a:ext uri="{9D8B030D-6E8A-4147-A177-3AD203B41FA5}">
                      <a16:colId xmlns:a16="http://schemas.microsoft.com/office/drawing/2014/main" val="2019608167"/>
                    </a:ext>
                  </a:extLst>
                </a:gridCol>
                <a:gridCol w="2169463">
                  <a:extLst>
                    <a:ext uri="{9D8B030D-6E8A-4147-A177-3AD203B41FA5}">
                      <a16:colId xmlns:a16="http://schemas.microsoft.com/office/drawing/2014/main" val="1604540071"/>
                    </a:ext>
                  </a:extLst>
                </a:gridCol>
              </a:tblGrid>
              <a:tr h="245691">
                <a:tc>
                  <a:txBody>
                    <a:bodyPr/>
                    <a:lstStyle/>
                    <a:p>
                      <a:pPr algn="ctr"/>
                      <a:r>
                        <a:rPr lang="en-US" sz="1400" dirty="0"/>
                        <a:t>Loaded low Q frequency</a:t>
                      </a:r>
                    </a:p>
                  </a:txBody>
                  <a:tcPr/>
                </a:tc>
                <a:tc>
                  <a:txBody>
                    <a:bodyPr/>
                    <a:lstStyle/>
                    <a:p>
                      <a:pPr algn="ctr"/>
                      <a:r>
                        <a:rPr lang="en-US" sz="1400" dirty="0"/>
                        <a:t>Designed frequency (GHz)</a:t>
                      </a:r>
                    </a:p>
                  </a:txBody>
                  <a:tcPr/>
                </a:tc>
                <a:tc>
                  <a:txBody>
                    <a:bodyPr/>
                    <a:lstStyle/>
                    <a:p>
                      <a:pPr algn="ctr"/>
                      <a:r>
                        <a:rPr lang="en-US" sz="1400" dirty="0"/>
                        <a:t>Loaded High Q frequency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Designed frequency</a:t>
                      </a:r>
                      <a:r>
                        <a:rPr lang="en-US" sz="1400" dirty="0"/>
                        <a:t>(GHz)</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928820846"/>
                  </a:ext>
                </a:extLst>
              </a:tr>
              <a:tr h="245691">
                <a:tc>
                  <a:txBody>
                    <a:bodyPr/>
                    <a:lstStyle/>
                    <a:p>
                      <a:pPr algn="ctr"/>
                      <a:r>
                        <a:rPr lang="en-US" sz="1400" dirty="0"/>
                        <a:t>1</a:t>
                      </a:r>
                    </a:p>
                  </a:txBody>
                  <a:tcPr/>
                </a:tc>
                <a:tc>
                  <a:txBody>
                    <a:bodyPr/>
                    <a:lstStyle/>
                    <a:p>
                      <a:pPr algn="ctr"/>
                      <a:r>
                        <a:rPr lang="en-US" sz="1400" dirty="0"/>
                        <a:t>10.4952</a:t>
                      </a:r>
                    </a:p>
                  </a:txBody>
                  <a:tcPr/>
                </a:tc>
                <a:tc>
                  <a:txBody>
                    <a:bodyPr/>
                    <a:lstStyle/>
                    <a:p>
                      <a:pPr algn="ctr"/>
                      <a:r>
                        <a:rPr lang="en-US" sz="1400" dirty="0"/>
                        <a:t>1</a:t>
                      </a:r>
                    </a:p>
                  </a:txBody>
                  <a:tcPr/>
                </a:tc>
                <a:tc>
                  <a:txBody>
                    <a:bodyPr/>
                    <a:lstStyle/>
                    <a:p>
                      <a:pPr algn="ctr"/>
                      <a:r>
                        <a:rPr lang="en-US" sz="1400" dirty="0"/>
                        <a:t>11.0853</a:t>
                      </a:r>
                    </a:p>
                  </a:txBody>
                  <a:tcPr/>
                </a:tc>
                <a:extLst>
                  <a:ext uri="{0D108BD9-81ED-4DB2-BD59-A6C34878D82A}">
                    <a16:rowId xmlns:a16="http://schemas.microsoft.com/office/drawing/2014/main" val="1448253011"/>
                  </a:ext>
                </a:extLst>
              </a:tr>
              <a:tr h="245691">
                <a:tc>
                  <a:txBody>
                    <a:bodyPr/>
                    <a:lstStyle/>
                    <a:p>
                      <a:pPr algn="ctr"/>
                      <a:r>
                        <a:rPr lang="en-US" sz="1400" dirty="0"/>
                        <a:t>2</a:t>
                      </a:r>
                    </a:p>
                  </a:txBody>
                  <a:tcPr/>
                </a:tc>
                <a:tc>
                  <a:txBody>
                    <a:bodyPr/>
                    <a:lstStyle/>
                    <a:p>
                      <a:pPr algn="ctr"/>
                      <a:r>
                        <a:rPr lang="en-US" sz="1400" dirty="0"/>
                        <a:t>10.7884</a:t>
                      </a:r>
                    </a:p>
                  </a:txBody>
                  <a:tcPr/>
                </a:tc>
                <a:tc>
                  <a:txBody>
                    <a:bodyPr/>
                    <a:lstStyle/>
                    <a:p>
                      <a:pPr algn="ctr"/>
                      <a:r>
                        <a:rPr lang="en-US" sz="1400" dirty="0"/>
                        <a:t>2</a:t>
                      </a:r>
                    </a:p>
                  </a:txBody>
                  <a:tcPr/>
                </a:tc>
                <a:tc>
                  <a:txBody>
                    <a:bodyPr/>
                    <a:lstStyle/>
                    <a:p>
                      <a:pPr algn="ctr"/>
                      <a:r>
                        <a:rPr lang="en-US" sz="1400" dirty="0"/>
                        <a:t>11.3267</a:t>
                      </a:r>
                    </a:p>
                  </a:txBody>
                  <a:tcPr/>
                </a:tc>
                <a:extLst>
                  <a:ext uri="{0D108BD9-81ED-4DB2-BD59-A6C34878D82A}">
                    <a16:rowId xmlns:a16="http://schemas.microsoft.com/office/drawing/2014/main" val="110701739"/>
                  </a:ext>
                </a:extLst>
              </a:tr>
              <a:tr h="245691">
                <a:tc>
                  <a:txBody>
                    <a:bodyPr/>
                    <a:lstStyle/>
                    <a:p>
                      <a:pPr algn="ctr"/>
                      <a:r>
                        <a:rPr lang="en-US" sz="1400" dirty="0"/>
                        <a:t>3</a:t>
                      </a:r>
                    </a:p>
                  </a:txBody>
                  <a:tcPr/>
                </a:tc>
                <a:tc>
                  <a:txBody>
                    <a:bodyPr/>
                    <a:lstStyle/>
                    <a:p>
                      <a:pPr algn="ctr"/>
                      <a:r>
                        <a:rPr lang="en-US" sz="1400" dirty="0"/>
                        <a:t>11.0086</a:t>
                      </a:r>
                    </a:p>
                  </a:txBody>
                  <a:tcPr/>
                </a:tc>
                <a:tc>
                  <a:txBody>
                    <a:bodyPr/>
                    <a:lstStyle/>
                    <a:p>
                      <a:pPr algn="ctr"/>
                      <a:r>
                        <a:rPr lang="en-US" sz="1400" dirty="0"/>
                        <a:t>3</a:t>
                      </a:r>
                    </a:p>
                  </a:txBody>
                  <a:tcPr/>
                </a:tc>
                <a:tc>
                  <a:txBody>
                    <a:bodyPr/>
                    <a:lstStyle/>
                    <a:p>
                      <a:pPr algn="ctr"/>
                      <a:r>
                        <a:rPr lang="en-US" sz="1400" dirty="0"/>
                        <a:t>11.4095</a:t>
                      </a:r>
                    </a:p>
                  </a:txBody>
                  <a:tcPr/>
                </a:tc>
                <a:extLst>
                  <a:ext uri="{0D108BD9-81ED-4DB2-BD59-A6C34878D82A}">
                    <a16:rowId xmlns:a16="http://schemas.microsoft.com/office/drawing/2014/main" val="3168676009"/>
                  </a:ext>
                </a:extLst>
              </a:tr>
              <a:tr h="245691">
                <a:tc>
                  <a:txBody>
                    <a:bodyPr/>
                    <a:lstStyle/>
                    <a:p>
                      <a:pPr algn="ctr"/>
                      <a:r>
                        <a:rPr lang="en-US" sz="1400" dirty="0"/>
                        <a:t>4</a:t>
                      </a:r>
                    </a:p>
                  </a:txBody>
                  <a:tcPr/>
                </a:tc>
                <a:tc>
                  <a:txBody>
                    <a:bodyPr/>
                    <a:lstStyle/>
                    <a:p>
                      <a:pPr algn="ctr"/>
                      <a:r>
                        <a:rPr lang="en-US" sz="1400" dirty="0"/>
                        <a:t>11.0136</a:t>
                      </a:r>
                    </a:p>
                  </a:txBody>
                  <a:tcPr/>
                </a:tc>
                <a:tc>
                  <a:txBody>
                    <a:bodyPr/>
                    <a:lstStyle/>
                    <a:p>
                      <a:pPr algn="ctr"/>
                      <a:r>
                        <a:rPr lang="en-US" sz="1400" dirty="0"/>
                        <a:t>4</a:t>
                      </a:r>
                    </a:p>
                  </a:txBody>
                  <a:tcPr/>
                </a:tc>
                <a:tc>
                  <a:txBody>
                    <a:bodyPr/>
                    <a:lstStyle/>
                    <a:p>
                      <a:pPr algn="ctr"/>
                      <a:r>
                        <a:rPr lang="en-US" sz="1400" dirty="0"/>
                        <a:t>11.6682</a:t>
                      </a:r>
                    </a:p>
                  </a:txBody>
                  <a:tcPr/>
                </a:tc>
                <a:extLst>
                  <a:ext uri="{0D108BD9-81ED-4DB2-BD59-A6C34878D82A}">
                    <a16:rowId xmlns:a16="http://schemas.microsoft.com/office/drawing/2014/main" val="3035413519"/>
                  </a:ext>
                </a:extLst>
              </a:tr>
              <a:tr h="245691">
                <a:tc>
                  <a:txBody>
                    <a:bodyPr/>
                    <a:lstStyle/>
                    <a:p>
                      <a:pPr algn="ctr"/>
                      <a:r>
                        <a:rPr lang="en-US" sz="1400" dirty="0"/>
                        <a:t>5</a:t>
                      </a:r>
                    </a:p>
                  </a:txBody>
                  <a:tcPr/>
                </a:tc>
                <a:tc>
                  <a:txBody>
                    <a:bodyPr/>
                    <a:lstStyle/>
                    <a:p>
                      <a:pPr algn="ctr"/>
                      <a:r>
                        <a:rPr lang="en-US" sz="1400" dirty="0"/>
                        <a:t>11.0691</a:t>
                      </a:r>
                    </a:p>
                  </a:txBody>
                  <a:tcPr/>
                </a:tc>
                <a:tc>
                  <a:txBody>
                    <a:bodyPr/>
                    <a:lstStyle/>
                    <a:p>
                      <a:pPr algn="ctr"/>
                      <a:r>
                        <a:rPr lang="en-US" sz="1400" dirty="0"/>
                        <a:t>5</a:t>
                      </a:r>
                    </a:p>
                  </a:txBody>
                  <a:tcPr/>
                </a:tc>
                <a:tc>
                  <a:txBody>
                    <a:bodyPr/>
                    <a:lstStyle/>
                    <a:p>
                      <a:pPr algn="ctr"/>
                      <a:r>
                        <a:rPr lang="en-US" sz="1400" dirty="0"/>
                        <a:t>11.7333</a:t>
                      </a:r>
                    </a:p>
                  </a:txBody>
                  <a:tcPr/>
                </a:tc>
                <a:extLst>
                  <a:ext uri="{0D108BD9-81ED-4DB2-BD59-A6C34878D82A}">
                    <a16:rowId xmlns:a16="http://schemas.microsoft.com/office/drawing/2014/main" val="1528943279"/>
                  </a:ext>
                </a:extLst>
              </a:tr>
              <a:tr h="245691">
                <a:tc>
                  <a:txBody>
                    <a:bodyPr/>
                    <a:lstStyle/>
                    <a:p>
                      <a:pPr algn="ctr"/>
                      <a:r>
                        <a:rPr lang="en-US" sz="1400" dirty="0"/>
                        <a:t>6</a:t>
                      </a:r>
                    </a:p>
                  </a:txBody>
                  <a:tcPr/>
                </a:tc>
                <a:tc>
                  <a:txBody>
                    <a:bodyPr/>
                    <a:lstStyle/>
                    <a:p>
                      <a:pPr algn="ctr"/>
                      <a:r>
                        <a:rPr lang="en-US" sz="1400" dirty="0"/>
                        <a:t>11.3442</a:t>
                      </a:r>
                    </a:p>
                  </a:txBody>
                  <a:tcPr/>
                </a:tc>
                <a:tc>
                  <a:txBody>
                    <a:bodyPr/>
                    <a:lstStyle/>
                    <a:p>
                      <a:pPr algn="ctr"/>
                      <a:r>
                        <a:rPr lang="en-US" sz="1400" dirty="0"/>
                        <a:t>6</a:t>
                      </a:r>
                    </a:p>
                  </a:txBody>
                  <a:tcPr/>
                </a:tc>
                <a:tc>
                  <a:txBody>
                    <a:bodyPr/>
                    <a:lstStyle/>
                    <a:p>
                      <a:pPr algn="ctr"/>
                      <a:r>
                        <a:rPr lang="en-US" sz="1400" dirty="0"/>
                        <a:t>12.0519</a:t>
                      </a:r>
                    </a:p>
                  </a:txBody>
                  <a:tcPr/>
                </a:tc>
                <a:extLst>
                  <a:ext uri="{0D108BD9-81ED-4DB2-BD59-A6C34878D82A}">
                    <a16:rowId xmlns:a16="http://schemas.microsoft.com/office/drawing/2014/main" val="2405932814"/>
                  </a:ext>
                </a:extLst>
              </a:tr>
            </a:tbl>
          </a:graphicData>
        </a:graphic>
      </p:graphicFrame>
    </p:spTree>
    <p:extLst>
      <p:ext uri="{BB962C8B-B14F-4D97-AF65-F5344CB8AC3E}">
        <p14:creationId xmlns:p14="http://schemas.microsoft.com/office/powerpoint/2010/main" val="53348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31D9A-22A6-4B75-8A66-3F50C708C8DF}"/>
              </a:ext>
            </a:extLst>
          </p:cNvPr>
          <p:cNvSpPr>
            <a:spLocks noGrp="1"/>
          </p:cNvSpPr>
          <p:nvPr>
            <p:ph type="title"/>
          </p:nvPr>
        </p:nvSpPr>
        <p:spPr/>
        <p:txBody>
          <a:bodyPr>
            <a:normAutofit/>
          </a:bodyPr>
          <a:lstStyle/>
          <a:p>
            <a:pPr algn="ctr"/>
            <a:r>
              <a:rPr lang="en-US" dirty="0"/>
              <a:t>Frequency Comparison Between </a:t>
            </a:r>
            <a:br>
              <a:rPr lang="en-US" dirty="0"/>
            </a:br>
            <a:r>
              <a:rPr lang="en-US" dirty="0"/>
              <a:t>Analytical(</a:t>
            </a:r>
            <a:r>
              <a:rPr lang="en-US" dirty="0" err="1"/>
              <a:t>Mazin</a:t>
            </a:r>
            <a:r>
              <a:rPr lang="en-US" dirty="0"/>
              <a:t>) and ABCD</a:t>
            </a:r>
          </a:p>
        </p:txBody>
      </p:sp>
      <p:graphicFrame>
        <p:nvGraphicFramePr>
          <p:cNvPr id="4" name="Table 3">
            <a:extLst>
              <a:ext uri="{FF2B5EF4-FFF2-40B4-BE49-F238E27FC236}">
                <a16:creationId xmlns:a16="http://schemas.microsoft.com/office/drawing/2014/main" id="{7C34918B-D169-4C2C-B464-3BD65757C59F}"/>
              </a:ext>
            </a:extLst>
          </p:cNvPr>
          <p:cNvGraphicFramePr>
            <a:graphicFrameLocks noGrp="1"/>
          </p:cNvGraphicFramePr>
          <p:nvPr>
            <p:extLst>
              <p:ext uri="{D42A27DB-BD31-4B8C-83A1-F6EECF244321}">
                <p14:modId xmlns:p14="http://schemas.microsoft.com/office/powerpoint/2010/main" val="248403755"/>
              </p:ext>
            </p:extLst>
          </p:nvPr>
        </p:nvGraphicFramePr>
        <p:xfrm>
          <a:off x="1757074" y="1690688"/>
          <a:ext cx="8677852" cy="2346960"/>
        </p:xfrm>
        <a:graphic>
          <a:graphicData uri="http://schemas.openxmlformats.org/drawingml/2006/table">
            <a:tbl>
              <a:tblPr firstRow="1" bandRow="1">
                <a:tableStyleId>{5940675A-B579-460E-94D1-54222C63F5DA}</a:tableStyleId>
              </a:tblPr>
              <a:tblGrid>
                <a:gridCol w="2169463">
                  <a:extLst>
                    <a:ext uri="{9D8B030D-6E8A-4147-A177-3AD203B41FA5}">
                      <a16:colId xmlns:a16="http://schemas.microsoft.com/office/drawing/2014/main" val="1958047814"/>
                    </a:ext>
                  </a:extLst>
                </a:gridCol>
                <a:gridCol w="2169463">
                  <a:extLst>
                    <a:ext uri="{9D8B030D-6E8A-4147-A177-3AD203B41FA5}">
                      <a16:colId xmlns:a16="http://schemas.microsoft.com/office/drawing/2014/main" val="2944924758"/>
                    </a:ext>
                  </a:extLst>
                </a:gridCol>
                <a:gridCol w="2169463">
                  <a:extLst>
                    <a:ext uri="{9D8B030D-6E8A-4147-A177-3AD203B41FA5}">
                      <a16:colId xmlns:a16="http://schemas.microsoft.com/office/drawing/2014/main" val="2019608167"/>
                    </a:ext>
                  </a:extLst>
                </a:gridCol>
                <a:gridCol w="2169463">
                  <a:extLst>
                    <a:ext uri="{9D8B030D-6E8A-4147-A177-3AD203B41FA5}">
                      <a16:colId xmlns:a16="http://schemas.microsoft.com/office/drawing/2014/main" val="1604540071"/>
                    </a:ext>
                  </a:extLst>
                </a:gridCol>
              </a:tblGrid>
              <a:tr h="245691">
                <a:tc>
                  <a:txBody>
                    <a:bodyPr/>
                    <a:lstStyle/>
                    <a:p>
                      <a:pPr algn="ctr"/>
                      <a:r>
                        <a:rPr lang="en-US" sz="1400" dirty="0"/>
                        <a:t>Loaded low Q frequency (</a:t>
                      </a:r>
                      <a:r>
                        <a:rPr lang="en-US" sz="1400" dirty="0" err="1"/>
                        <a:t>Mazin</a:t>
                      </a:r>
                      <a:r>
                        <a:rPr lang="en-US" sz="1400" dirty="0"/>
                        <a:t>)</a:t>
                      </a:r>
                    </a:p>
                  </a:txBody>
                  <a:tcPr/>
                </a:tc>
                <a:tc>
                  <a:txBody>
                    <a:bodyPr/>
                    <a:lstStyle/>
                    <a:p>
                      <a:pPr algn="ctr"/>
                      <a:r>
                        <a:rPr lang="en-US" sz="1400" dirty="0"/>
                        <a:t>Designed frequency (GHz)</a:t>
                      </a:r>
                    </a:p>
                  </a:txBody>
                  <a:tcPr/>
                </a:tc>
                <a:tc>
                  <a:txBody>
                    <a:bodyPr/>
                    <a:lstStyle/>
                    <a:p>
                      <a:pPr algn="ctr"/>
                      <a:r>
                        <a:rPr lang="en-US" sz="1400" dirty="0"/>
                        <a:t>low Q frequency </a:t>
                      </a:r>
                    </a:p>
                    <a:p>
                      <a:pPr algn="ctr"/>
                      <a:r>
                        <a:rPr lang="en-US" sz="1400" dirty="0"/>
                        <a:t>(ABCD)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Designed frequency</a:t>
                      </a:r>
                      <a:r>
                        <a:rPr lang="en-US" sz="1400" dirty="0"/>
                        <a:t>(GHz)</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928820846"/>
                  </a:ext>
                </a:extLst>
              </a:tr>
              <a:tr h="245691">
                <a:tc>
                  <a:txBody>
                    <a:bodyPr/>
                    <a:lstStyle/>
                    <a:p>
                      <a:pPr algn="ctr"/>
                      <a:r>
                        <a:rPr lang="en-US" sz="1400" dirty="0"/>
                        <a:t>1</a:t>
                      </a:r>
                    </a:p>
                  </a:txBody>
                  <a:tcPr/>
                </a:tc>
                <a:tc>
                  <a:txBody>
                    <a:bodyPr/>
                    <a:lstStyle/>
                    <a:p>
                      <a:pPr algn="ctr"/>
                      <a:r>
                        <a:rPr lang="en-US" sz="1400" dirty="0"/>
                        <a:t>10.4952</a:t>
                      </a:r>
                    </a:p>
                  </a:txBody>
                  <a:tcPr/>
                </a:tc>
                <a:tc>
                  <a:txBody>
                    <a:bodyPr/>
                    <a:lstStyle/>
                    <a:p>
                      <a:pPr algn="ctr"/>
                      <a:r>
                        <a:rPr lang="en-US" sz="1400" dirty="0"/>
                        <a:t>1</a:t>
                      </a:r>
                    </a:p>
                  </a:txBody>
                  <a:tcPr/>
                </a:tc>
                <a:tc>
                  <a:txBody>
                    <a:bodyPr/>
                    <a:lstStyle/>
                    <a:p>
                      <a:pPr algn="ctr"/>
                      <a:r>
                        <a:rPr lang="en-US" sz="1400" dirty="0"/>
                        <a:t>10.49</a:t>
                      </a:r>
                    </a:p>
                  </a:txBody>
                  <a:tcPr/>
                </a:tc>
                <a:extLst>
                  <a:ext uri="{0D108BD9-81ED-4DB2-BD59-A6C34878D82A}">
                    <a16:rowId xmlns:a16="http://schemas.microsoft.com/office/drawing/2014/main" val="1448253011"/>
                  </a:ext>
                </a:extLst>
              </a:tr>
              <a:tr h="245691">
                <a:tc>
                  <a:txBody>
                    <a:bodyPr/>
                    <a:lstStyle/>
                    <a:p>
                      <a:pPr algn="ctr"/>
                      <a:r>
                        <a:rPr lang="en-US" sz="1400" dirty="0"/>
                        <a:t>2</a:t>
                      </a:r>
                    </a:p>
                  </a:txBody>
                  <a:tcPr/>
                </a:tc>
                <a:tc>
                  <a:txBody>
                    <a:bodyPr/>
                    <a:lstStyle/>
                    <a:p>
                      <a:pPr algn="ctr"/>
                      <a:r>
                        <a:rPr lang="en-US" sz="1400" dirty="0"/>
                        <a:t>10.7884</a:t>
                      </a:r>
                    </a:p>
                  </a:txBody>
                  <a:tcPr/>
                </a:tc>
                <a:tc>
                  <a:txBody>
                    <a:bodyPr/>
                    <a:lstStyle/>
                    <a:p>
                      <a:pPr algn="ctr"/>
                      <a:r>
                        <a:rPr lang="en-US" sz="1400" dirty="0"/>
                        <a:t>2</a:t>
                      </a:r>
                    </a:p>
                  </a:txBody>
                  <a:tcPr/>
                </a:tc>
                <a:tc>
                  <a:txBody>
                    <a:bodyPr/>
                    <a:lstStyle/>
                    <a:p>
                      <a:pPr algn="ctr"/>
                      <a:r>
                        <a:rPr lang="en-US" sz="1400" dirty="0"/>
                        <a:t>10.79</a:t>
                      </a:r>
                    </a:p>
                  </a:txBody>
                  <a:tcPr/>
                </a:tc>
                <a:extLst>
                  <a:ext uri="{0D108BD9-81ED-4DB2-BD59-A6C34878D82A}">
                    <a16:rowId xmlns:a16="http://schemas.microsoft.com/office/drawing/2014/main" val="110701739"/>
                  </a:ext>
                </a:extLst>
              </a:tr>
              <a:tr h="245691">
                <a:tc>
                  <a:txBody>
                    <a:bodyPr/>
                    <a:lstStyle/>
                    <a:p>
                      <a:pPr algn="ctr"/>
                      <a:r>
                        <a:rPr lang="en-US" sz="1400" dirty="0"/>
                        <a:t>3</a:t>
                      </a:r>
                    </a:p>
                  </a:txBody>
                  <a:tcPr/>
                </a:tc>
                <a:tc>
                  <a:txBody>
                    <a:bodyPr/>
                    <a:lstStyle/>
                    <a:p>
                      <a:pPr algn="ctr"/>
                      <a:r>
                        <a:rPr lang="en-US" sz="1400" dirty="0"/>
                        <a:t>11.0086</a:t>
                      </a:r>
                    </a:p>
                  </a:txBody>
                  <a:tcPr/>
                </a:tc>
                <a:tc>
                  <a:txBody>
                    <a:bodyPr/>
                    <a:lstStyle/>
                    <a:p>
                      <a:pPr algn="ctr"/>
                      <a:r>
                        <a:rPr lang="en-US" sz="1400" dirty="0"/>
                        <a:t>3</a:t>
                      </a:r>
                    </a:p>
                  </a:txBody>
                  <a:tcPr/>
                </a:tc>
                <a:tc>
                  <a:txBody>
                    <a:bodyPr/>
                    <a:lstStyle/>
                    <a:p>
                      <a:pPr algn="ctr"/>
                      <a:r>
                        <a:rPr lang="en-US" sz="1400" dirty="0"/>
                        <a:t>11.00</a:t>
                      </a:r>
                    </a:p>
                  </a:txBody>
                  <a:tcPr/>
                </a:tc>
                <a:extLst>
                  <a:ext uri="{0D108BD9-81ED-4DB2-BD59-A6C34878D82A}">
                    <a16:rowId xmlns:a16="http://schemas.microsoft.com/office/drawing/2014/main" val="3168676009"/>
                  </a:ext>
                </a:extLst>
              </a:tr>
              <a:tr h="245691">
                <a:tc>
                  <a:txBody>
                    <a:bodyPr/>
                    <a:lstStyle/>
                    <a:p>
                      <a:pPr algn="ctr"/>
                      <a:r>
                        <a:rPr lang="en-US" sz="1400" dirty="0"/>
                        <a:t>4</a:t>
                      </a:r>
                    </a:p>
                  </a:txBody>
                  <a:tcPr/>
                </a:tc>
                <a:tc>
                  <a:txBody>
                    <a:bodyPr/>
                    <a:lstStyle/>
                    <a:p>
                      <a:pPr algn="ctr"/>
                      <a:r>
                        <a:rPr lang="en-US" sz="1400" dirty="0"/>
                        <a:t>11.0136</a:t>
                      </a:r>
                    </a:p>
                  </a:txBody>
                  <a:tcPr/>
                </a:tc>
                <a:tc>
                  <a:txBody>
                    <a:bodyPr/>
                    <a:lstStyle/>
                    <a:p>
                      <a:pPr algn="ctr"/>
                      <a:r>
                        <a:rPr lang="en-US" sz="1400" dirty="0"/>
                        <a:t>4</a:t>
                      </a:r>
                    </a:p>
                  </a:txBody>
                  <a:tcPr/>
                </a:tc>
                <a:tc>
                  <a:txBody>
                    <a:bodyPr/>
                    <a:lstStyle/>
                    <a:p>
                      <a:pPr algn="ctr"/>
                      <a:r>
                        <a:rPr lang="en-US" sz="1400" dirty="0"/>
                        <a:t>11.01</a:t>
                      </a:r>
                    </a:p>
                  </a:txBody>
                  <a:tcPr/>
                </a:tc>
                <a:extLst>
                  <a:ext uri="{0D108BD9-81ED-4DB2-BD59-A6C34878D82A}">
                    <a16:rowId xmlns:a16="http://schemas.microsoft.com/office/drawing/2014/main" val="3035413519"/>
                  </a:ext>
                </a:extLst>
              </a:tr>
              <a:tr h="245691">
                <a:tc>
                  <a:txBody>
                    <a:bodyPr/>
                    <a:lstStyle/>
                    <a:p>
                      <a:pPr algn="ctr"/>
                      <a:r>
                        <a:rPr lang="en-US" sz="1400" dirty="0"/>
                        <a:t>5</a:t>
                      </a:r>
                    </a:p>
                  </a:txBody>
                  <a:tcPr/>
                </a:tc>
                <a:tc>
                  <a:txBody>
                    <a:bodyPr/>
                    <a:lstStyle/>
                    <a:p>
                      <a:pPr algn="ctr"/>
                      <a:r>
                        <a:rPr lang="en-US" sz="1400" dirty="0"/>
                        <a:t>11.0691</a:t>
                      </a:r>
                    </a:p>
                  </a:txBody>
                  <a:tcPr/>
                </a:tc>
                <a:tc>
                  <a:txBody>
                    <a:bodyPr/>
                    <a:lstStyle/>
                    <a:p>
                      <a:pPr algn="ctr"/>
                      <a:r>
                        <a:rPr lang="en-US" sz="1400" dirty="0"/>
                        <a:t>5</a:t>
                      </a:r>
                    </a:p>
                  </a:txBody>
                  <a:tcPr/>
                </a:tc>
                <a:tc>
                  <a:txBody>
                    <a:bodyPr/>
                    <a:lstStyle/>
                    <a:p>
                      <a:pPr algn="ctr"/>
                      <a:r>
                        <a:rPr lang="en-US" sz="1400" dirty="0"/>
                        <a:t>11.07</a:t>
                      </a:r>
                    </a:p>
                  </a:txBody>
                  <a:tcPr/>
                </a:tc>
                <a:extLst>
                  <a:ext uri="{0D108BD9-81ED-4DB2-BD59-A6C34878D82A}">
                    <a16:rowId xmlns:a16="http://schemas.microsoft.com/office/drawing/2014/main" val="1528943279"/>
                  </a:ext>
                </a:extLst>
              </a:tr>
              <a:tr h="245691">
                <a:tc>
                  <a:txBody>
                    <a:bodyPr/>
                    <a:lstStyle/>
                    <a:p>
                      <a:pPr algn="ctr"/>
                      <a:r>
                        <a:rPr lang="en-US" sz="1400" dirty="0"/>
                        <a:t>6</a:t>
                      </a:r>
                    </a:p>
                  </a:txBody>
                  <a:tcPr/>
                </a:tc>
                <a:tc>
                  <a:txBody>
                    <a:bodyPr/>
                    <a:lstStyle/>
                    <a:p>
                      <a:pPr algn="ctr"/>
                      <a:r>
                        <a:rPr lang="en-US" sz="1400" dirty="0"/>
                        <a:t>11.3442</a:t>
                      </a:r>
                    </a:p>
                  </a:txBody>
                  <a:tcPr/>
                </a:tc>
                <a:tc>
                  <a:txBody>
                    <a:bodyPr/>
                    <a:lstStyle/>
                    <a:p>
                      <a:pPr algn="ctr"/>
                      <a:r>
                        <a:rPr lang="en-US" sz="1400" dirty="0"/>
                        <a:t>6</a:t>
                      </a:r>
                    </a:p>
                  </a:txBody>
                  <a:tcPr/>
                </a:tc>
                <a:tc>
                  <a:txBody>
                    <a:bodyPr/>
                    <a:lstStyle/>
                    <a:p>
                      <a:pPr algn="ctr"/>
                      <a:r>
                        <a:rPr lang="en-US" sz="1400" dirty="0"/>
                        <a:t>11.34</a:t>
                      </a:r>
                    </a:p>
                  </a:txBody>
                  <a:tcPr/>
                </a:tc>
                <a:extLst>
                  <a:ext uri="{0D108BD9-81ED-4DB2-BD59-A6C34878D82A}">
                    <a16:rowId xmlns:a16="http://schemas.microsoft.com/office/drawing/2014/main" val="2405932814"/>
                  </a:ext>
                </a:extLst>
              </a:tr>
            </a:tbl>
          </a:graphicData>
        </a:graphic>
      </p:graphicFrame>
      <p:graphicFrame>
        <p:nvGraphicFramePr>
          <p:cNvPr id="6" name="Table 5">
            <a:extLst>
              <a:ext uri="{FF2B5EF4-FFF2-40B4-BE49-F238E27FC236}">
                <a16:creationId xmlns:a16="http://schemas.microsoft.com/office/drawing/2014/main" id="{F88BEEDD-2101-4483-83C6-F173218AE6CB}"/>
              </a:ext>
            </a:extLst>
          </p:cNvPr>
          <p:cNvGraphicFramePr>
            <a:graphicFrameLocks noGrp="1"/>
          </p:cNvGraphicFramePr>
          <p:nvPr>
            <p:extLst>
              <p:ext uri="{D42A27DB-BD31-4B8C-83A1-F6EECF244321}">
                <p14:modId xmlns:p14="http://schemas.microsoft.com/office/powerpoint/2010/main" val="383445257"/>
              </p:ext>
            </p:extLst>
          </p:nvPr>
        </p:nvGraphicFramePr>
        <p:xfrm>
          <a:off x="1757074" y="4145915"/>
          <a:ext cx="8677852" cy="2346960"/>
        </p:xfrm>
        <a:graphic>
          <a:graphicData uri="http://schemas.openxmlformats.org/drawingml/2006/table">
            <a:tbl>
              <a:tblPr firstRow="1" bandRow="1">
                <a:tableStyleId>{5940675A-B579-460E-94D1-54222C63F5DA}</a:tableStyleId>
              </a:tblPr>
              <a:tblGrid>
                <a:gridCol w="2169463">
                  <a:extLst>
                    <a:ext uri="{9D8B030D-6E8A-4147-A177-3AD203B41FA5}">
                      <a16:colId xmlns:a16="http://schemas.microsoft.com/office/drawing/2014/main" val="1894998973"/>
                    </a:ext>
                  </a:extLst>
                </a:gridCol>
                <a:gridCol w="2169463">
                  <a:extLst>
                    <a:ext uri="{9D8B030D-6E8A-4147-A177-3AD203B41FA5}">
                      <a16:colId xmlns:a16="http://schemas.microsoft.com/office/drawing/2014/main" val="2909376753"/>
                    </a:ext>
                  </a:extLst>
                </a:gridCol>
                <a:gridCol w="2169463">
                  <a:extLst>
                    <a:ext uri="{9D8B030D-6E8A-4147-A177-3AD203B41FA5}">
                      <a16:colId xmlns:a16="http://schemas.microsoft.com/office/drawing/2014/main" val="3384141575"/>
                    </a:ext>
                  </a:extLst>
                </a:gridCol>
                <a:gridCol w="2169463">
                  <a:extLst>
                    <a:ext uri="{9D8B030D-6E8A-4147-A177-3AD203B41FA5}">
                      <a16:colId xmlns:a16="http://schemas.microsoft.com/office/drawing/2014/main" val="2209760210"/>
                    </a:ext>
                  </a:extLst>
                </a:gridCol>
              </a:tblGrid>
              <a:tr h="338551">
                <a:tc>
                  <a:txBody>
                    <a:bodyPr/>
                    <a:lstStyle/>
                    <a:p>
                      <a:pPr algn="ctr"/>
                      <a:r>
                        <a:rPr lang="en-US" sz="1400" dirty="0"/>
                        <a:t>Loaded High Q frequency (</a:t>
                      </a:r>
                      <a:r>
                        <a:rPr lang="en-US" sz="1400" dirty="0" err="1"/>
                        <a:t>Mazin</a:t>
                      </a:r>
                      <a:r>
                        <a:rPr lang="en-US" sz="1400" dirty="0"/>
                        <a:t>)</a:t>
                      </a:r>
                    </a:p>
                  </a:txBody>
                  <a:tcPr/>
                </a:tc>
                <a:tc>
                  <a:txBody>
                    <a:bodyPr/>
                    <a:lstStyle/>
                    <a:p>
                      <a:pPr algn="ctr"/>
                      <a:r>
                        <a:rPr lang="en-US" sz="1400" dirty="0"/>
                        <a:t>Designed frequency (GHz)</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Loaded High Q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(ABCD)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Designed frequency</a:t>
                      </a:r>
                      <a:r>
                        <a:rPr lang="en-US" sz="1400" dirty="0"/>
                        <a:t>(GHz)</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172405758"/>
                  </a:ext>
                </a:extLst>
              </a:tr>
              <a:tr h="245691">
                <a:tc>
                  <a:txBody>
                    <a:bodyPr/>
                    <a:lstStyle/>
                    <a:p>
                      <a:pPr algn="ctr"/>
                      <a:r>
                        <a:rPr lang="en-US" sz="1400" dirty="0"/>
                        <a:t>1</a:t>
                      </a:r>
                    </a:p>
                  </a:txBody>
                  <a:tcPr/>
                </a:tc>
                <a:tc>
                  <a:txBody>
                    <a:bodyPr/>
                    <a:lstStyle/>
                    <a:p>
                      <a:pPr algn="ctr"/>
                      <a:r>
                        <a:rPr lang="en-US" sz="1400" dirty="0"/>
                        <a:t>11.0853</a:t>
                      </a:r>
                    </a:p>
                  </a:txBody>
                  <a:tcPr/>
                </a:tc>
                <a:tc>
                  <a:txBody>
                    <a:bodyPr/>
                    <a:lstStyle/>
                    <a:p>
                      <a:pPr algn="ctr"/>
                      <a:r>
                        <a:rPr lang="en-US" sz="1400" dirty="0"/>
                        <a:t>1</a:t>
                      </a:r>
                    </a:p>
                  </a:txBody>
                  <a:tcPr/>
                </a:tc>
                <a:tc>
                  <a:txBody>
                    <a:bodyPr/>
                    <a:lstStyle/>
                    <a:p>
                      <a:pPr algn="ctr"/>
                      <a:r>
                        <a:rPr lang="en-US" sz="1400" dirty="0"/>
                        <a:t>11.09</a:t>
                      </a:r>
                    </a:p>
                  </a:txBody>
                  <a:tcPr/>
                </a:tc>
                <a:extLst>
                  <a:ext uri="{0D108BD9-81ED-4DB2-BD59-A6C34878D82A}">
                    <a16:rowId xmlns:a16="http://schemas.microsoft.com/office/drawing/2014/main" val="790873185"/>
                  </a:ext>
                </a:extLst>
              </a:tr>
              <a:tr h="245691">
                <a:tc>
                  <a:txBody>
                    <a:bodyPr/>
                    <a:lstStyle/>
                    <a:p>
                      <a:pPr algn="ctr"/>
                      <a:r>
                        <a:rPr lang="en-US" sz="1400" dirty="0"/>
                        <a:t>2</a:t>
                      </a:r>
                    </a:p>
                  </a:txBody>
                  <a:tcPr/>
                </a:tc>
                <a:tc>
                  <a:txBody>
                    <a:bodyPr/>
                    <a:lstStyle/>
                    <a:p>
                      <a:pPr algn="ctr"/>
                      <a:r>
                        <a:rPr lang="en-US" sz="1400" dirty="0"/>
                        <a:t>11.3267</a:t>
                      </a:r>
                    </a:p>
                  </a:txBody>
                  <a:tcPr/>
                </a:tc>
                <a:tc>
                  <a:txBody>
                    <a:bodyPr/>
                    <a:lstStyle/>
                    <a:p>
                      <a:pPr algn="ctr"/>
                      <a:r>
                        <a:rPr lang="en-US" sz="1400" dirty="0"/>
                        <a:t>2</a:t>
                      </a:r>
                    </a:p>
                  </a:txBody>
                  <a:tcPr/>
                </a:tc>
                <a:tc>
                  <a:txBody>
                    <a:bodyPr/>
                    <a:lstStyle/>
                    <a:p>
                      <a:pPr algn="ctr"/>
                      <a:r>
                        <a:rPr lang="en-US" sz="1400" dirty="0"/>
                        <a:t>11.33</a:t>
                      </a:r>
                    </a:p>
                  </a:txBody>
                  <a:tcPr/>
                </a:tc>
                <a:extLst>
                  <a:ext uri="{0D108BD9-81ED-4DB2-BD59-A6C34878D82A}">
                    <a16:rowId xmlns:a16="http://schemas.microsoft.com/office/drawing/2014/main" val="4160695149"/>
                  </a:ext>
                </a:extLst>
              </a:tr>
              <a:tr h="245691">
                <a:tc>
                  <a:txBody>
                    <a:bodyPr/>
                    <a:lstStyle/>
                    <a:p>
                      <a:pPr algn="ctr"/>
                      <a:r>
                        <a:rPr lang="en-US" sz="1400" dirty="0"/>
                        <a:t>3</a:t>
                      </a:r>
                    </a:p>
                  </a:txBody>
                  <a:tcPr/>
                </a:tc>
                <a:tc>
                  <a:txBody>
                    <a:bodyPr/>
                    <a:lstStyle/>
                    <a:p>
                      <a:pPr algn="ctr"/>
                      <a:r>
                        <a:rPr lang="en-US" sz="1400" dirty="0"/>
                        <a:t>11.4095</a:t>
                      </a:r>
                    </a:p>
                  </a:txBody>
                  <a:tcPr/>
                </a:tc>
                <a:tc>
                  <a:txBody>
                    <a:bodyPr/>
                    <a:lstStyle/>
                    <a:p>
                      <a:pPr algn="ctr"/>
                      <a:r>
                        <a:rPr lang="en-US" sz="1400" dirty="0"/>
                        <a:t>3</a:t>
                      </a:r>
                    </a:p>
                  </a:txBody>
                  <a:tcPr/>
                </a:tc>
                <a:tc>
                  <a:txBody>
                    <a:bodyPr/>
                    <a:lstStyle/>
                    <a:p>
                      <a:pPr algn="ctr"/>
                      <a:r>
                        <a:rPr lang="en-US" sz="1400" dirty="0"/>
                        <a:t>11.41</a:t>
                      </a:r>
                    </a:p>
                  </a:txBody>
                  <a:tcPr/>
                </a:tc>
                <a:extLst>
                  <a:ext uri="{0D108BD9-81ED-4DB2-BD59-A6C34878D82A}">
                    <a16:rowId xmlns:a16="http://schemas.microsoft.com/office/drawing/2014/main" val="702294062"/>
                  </a:ext>
                </a:extLst>
              </a:tr>
              <a:tr h="245691">
                <a:tc>
                  <a:txBody>
                    <a:bodyPr/>
                    <a:lstStyle/>
                    <a:p>
                      <a:pPr algn="ctr"/>
                      <a:r>
                        <a:rPr lang="en-US" sz="1400" dirty="0"/>
                        <a:t>4</a:t>
                      </a:r>
                    </a:p>
                  </a:txBody>
                  <a:tcPr/>
                </a:tc>
                <a:tc>
                  <a:txBody>
                    <a:bodyPr/>
                    <a:lstStyle/>
                    <a:p>
                      <a:pPr algn="ctr"/>
                      <a:r>
                        <a:rPr lang="en-US" sz="1400" dirty="0"/>
                        <a:t>11.6682</a:t>
                      </a:r>
                    </a:p>
                  </a:txBody>
                  <a:tcPr/>
                </a:tc>
                <a:tc>
                  <a:txBody>
                    <a:bodyPr/>
                    <a:lstStyle/>
                    <a:p>
                      <a:pPr algn="ctr"/>
                      <a:r>
                        <a:rPr lang="en-US" sz="1400" dirty="0"/>
                        <a:t>4</a:t>
                      </a:r>
                    </a:p>
                  </a:txBody>
                  <a:tcPr/>
                </a:tc>
                <a:tc>
                  <a:txBody>
                    <a:bodyPr/>
                    <a:lstStyle/>
                    <a:p>
                      <a:pPr algn="ctr"/>
                      <a:r>
                        <a:rPr lang="en-US" sz="1400" dirty="0"/>
                        <a:t>11.67</a:t>
                      </a:r>
                    </a:p>
                  </a:txBody>
                  <a:tcPr/>
                </a:tc>
                <a:extLst>
                  <a:ext uri="{0D108BD9-81ED-4DB2-BD59-A6C34878D82A}">
                    <a16:rowId xmlns:a16="http://schemas.microsoft.com/office/drawing/2014/main" val="3289173634"/>
                  </a:ext>
                </a:extLst>
              </a:tr>
              <a:tr h="245691">
                <a:tc>
                  <a:txBody>
                    <a:bodyPr/>
                    <a:lstStyle/>
                    <a:p>
                      <a:pPr algn="ctr"/>
                      <a:r>
                        <a:rPr lang="en-US" sz="1400" dirty="0"/>
                        <a:t>5</a:t>
                      </a:r>
                    </a:p>
                  </a:txBody>
                  <a:tcPr/>
                </a:tc>
                <a:tc>
                  <a:txBody>
                    <a:bodyPr/>
                    <a:lstStyle/>
                    <a:p>
                      <a:pPr algn="ctr"/>
                      <a:r>
                        <a:rPr lang="en-US" sz="1400" dirty="0"/>
                        <a:t>11.7333</a:t>
                      </a:r>
                    </a:p>
                  </a:txBody>
                  <a:tcPr/>
                </a:tc>
                <a:tc>
                  <a:txBody>
                    <a:bodyPr/>
                    <a:lstStyle/>
                    <a:p>
                      <a:pPr algn="ctr"/>
                      <a:r>
                        <a:rPr lang="en-US" sz="1400" dirty="0"/>
                        <a:t>5</a:t>
                      </a:r>
                    </a:p>
                  </a:txBody>
                  <a:tcPr/>
                </a:tc>
                <a:tc>
                  <a:txBody>
                    <a:bodyPr/>
                    <a:lstStyle/>
                    <a:p>
                      <a:pPr algn="ctr"/>
                      <a:r>
                        <a:rPr lang="en-US" sz="1400" dirty="0"/>
                        <a:t>11.73</a:t>
                      </a:r>
                    </a:p>
                  </a:txBody>
                  <a:tcPr/>
                </a:tc>
                <a:extLst>
                  <a:ext uri="{0D108BD9-81ED-4DB2-BD59-A6C34878D82A}">
                    <a16:rowId xmlns:a16="http://schemas.microsoft.com/office/drawing/2014/main" val="1136615751"/>
                  </a:ext>
                </a:extLst>
              </a:tr>
              <a:tr h="245691">
                <a:tc>
                  <a:txBody>
                    <a:bodyPr/>
                    <a:lstStyle/>
                    <a:p>
                      <a:pPr algn="ctr"/>
                      <a:r>
                        <a:rPr lang="en-US" sz="1400" dirty="0"/>
                        <a:t>6</a:t>
                      </a:r>
                    </a:p>
                  </a:txBody>
                  <a:tcPr/>
                </a:tc>
                <a:tc>
                  <a:txBody>
                    <a:bodyPr/>
                    <a:lstStyle/>
                    <a:p>
                      <a:pPr algn="ctr"/>
                      <a:r>
                        <a:rPr lang="en-US" sz="1400" dirty="0"/>
                        <a:t>12.0519</a:t>
                      </a:r>
                    </a:p>
                  </a:txBody>
                  <a:tcPr/>
                </a:tc>
                <a:tc>
                  <a:txBody>
                    <a:bodyPr/>
                    <a:lstStyle/>
                    <a:p>
                      <a:pPr algn="ctr"/>
                      <a:r>
                        <a:rPr lang="en-US" sz="1400" dirty="0"/>
                        <a:t>6</a:t>
                      </a:r>
                    </a:p>
                  </a:txBody>
                  <a:tcPr/>
                </a:tc>
                <a:tc>
                  <a:txBody>
                    <a:bodyPr/>
                    <a:lstStyle/>
                    <a:p>
                      <a:pPr algn="ctr"/>
                      <a:r>
                        <a:rPr lang="en-US" sz="1400" dirty="0"/>
                        <a:t>12.05</a:t>
                      </a:r>
                    </a:p>
                  </a:txBody>
                  <a:tcPr/>
                </a:tc>
                <a:extLst>
                  <a:ext uri="{0D108BD9-81ED-4DB2-BD59-A6C34878D82A}">
                    <a16:rowId xmlns:a16="http://schemas.microsoft.com/office/drawing/2014/main" val="4164904359"/>
                  </a:ext>
                </a:extLst>
              </a:tr>
            </a:tbl>
          </a:graphicData>
        </a:graphic>
      </p:graphicFrame>
      <p:sp>
        <p:nvSpPr>
          <p:cNvPr id="7" name="Rectangle 6">
            <a:extLst>
              <a:ext uri="{FF2B5EF4-FFF2-40B4-BE49-F238E27FC236}">
                <a16:creationId xmlns:a16="http://schemas.microsoft.com/office/drawing/2014/main" id="{D93C68EF-6C98-4B0A-80BF-687DC8342BFD}"/>
              </a:ext>
            </a:extLst>
          </p:cNvPr>
          <p:cNvSpPr/>
          <p:nvPr/>
        </p:nvSpPr>
        <p:spPr>
          <a:xfrm>
            <a:off x="1092485" y="6492875"/>
            <a:ext cx="10007029" cy="369332"/>
          </a:xfrm>
          <a:prstGeom prst="rect">
            <a:avLst/>
          </a:prstGeom>
        </p:spPr>
        <p:txBody>
          <a:bodyPr wrap="square">
            <a:spAutoFit/>
          </a:bodyPr>
          <a:lstStyle/>
          <a:p>
            <a:r>
              <a:rPr lang="en-US" dirty="0">
                <a:highlight>
                  <a:srgbClr val="00FF00"/>
                </a:highlight>
              </a:rPr>
              <a:t>*good to see that analytical solutions and ABCD agree in designed frequencies</a:t>
            </a:r>
          </a:p>
        </p:txBody>
      </p:sp>
    </p:spTree>
    <p:extLst>
      <p:ext uri="{BB962C8B-B14F-4D97-AF65-F5344CB8AC3E}">
        <p14:creationId xmlns:p14="http://schemas.microsoft.com/office/powerpoint/2010/main" val="3735255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6827-B626-4389-8702-21BD45352471}"/>
              </a:ext>
            </a:extLst>
          </p:cNvPr>
          <p:cNvSpPr>
            <a:spLocks noGrp="1"/>
          </p:cNvSpPr>
          <p:nvPr>
            <p:ph type="title"/>
          </p:nvPr>
        </p:nvSpPr>
        <p:spPr/>
        <p:txBody>
          <a:bodyPr/>
          <a:lstStyle/>
          <a:p>
            <a:pPr algn="ctr"/>
            <a:r>
              <a:rPr lang="en-US" dirty="0"/>
              <a:t>Q Comparison Between </a:t>
            </a:r>
            <a:br>
              <a:rPr lang="en-US" dirty="0"/>
            </a:br>
            <a:r>
              <a:rPr lang="en-US" dirty="0"/>
              <a:t>Analytical(</a:t>
            </a:r>
            <a:r>
              <a:rPr lang="en-US" dirty="0" err="1"/>
              <a:t>Mazin</a:t>
            </a:r>
            <a:r>
              <a:rPr lang="en-US" dirty="0"/>
              <a:t>) and ABCD</a:t>
            </a:r>
          </a:p>
        </p:txBody>
      </p:sp>
      <p:graphicFrame>
        <p:nvGraphicFramePr>
          <p:cNvPr id="4" name="Table 3">
            <a:extLst>
              <a:ext uri="{FF2B5EF4-FFF2-40B4-BE49-F238E27FC236}">
                <a16:creationId xmlns:a16="http://schemas.microsoft.com/office/drawing/2014/main" id="{6AAF8C9D-721C-4BF4-9BC1-EAF3BADA7716}"/>
              </a:ext>
            </a:extLst>
          </p:cNvPr>
          <p:cNvGraphicFramePr>
            <a:graphicFrameLocks noGrp="1"/>
          </p:cNvGraphicFramePr>
          <p:nvPr>
            <p:extLst>
              <p:ext uri="{D42A27DB-BD31-4B8C-83A1-F6EECF244321}">
                <p14:modId xmlns:p14="http://schemas.microsoft.com/office/powerpoint/2010/main" val="1645195531"/>
              </p:ext>
            </p:extLst>
          </p:nvPr>
        </p:nvGraphicFramePr>
        <p:xfrm>
          <a:off x="1757074" y="1690688"/>
          <a:ext cx="8677852" cy="2346960"/>
        </p:xfrm>
        <a:graphic>
          <a:graphicData uri="http://schemas.openxmlformats.org/drawingml/2006/table">
            <a:tbl>
              <a:tblPr firstRow="1" bandRow="1">
                <a:tableStyleId>{5940675A-B579-460E-94D1-54222C63F5DA}</a:tableStyleId>
              </a:tblPr>
              <a:tblGrid>
                <a:gridCol w="2169463">
                  <a:extLst>
                    <a:ext uri="{9D8B030D-6E8A-4147-A177-3AD203B41FA5}">
                      <a16:colId xmlns:a16="http://schemas.microsoft.com/office/drawing/2014/main" val="1958047814"/>
                    </a:ext>
                  </a:extLst>
                </a:gridCol>
                <a:gridCol w="2169463">
                  <a:extLst>
                    <a:ext uri="{9D8B030D-6E8A-4147-A177-3AD203B41FA5}">
                      <a16:colId xmlns:a16="http://schemas.microsoft.com/office/drawing/2014/main" val="2944924758"/>
                    </a:ext>
                  </a:extLst>
                </a:gridCol>
                <a:gridCol w="2169463">
                  <a:extLst>
                    <a:ext uri="{9D8B030D-6E8A-4147-A177-3AD203B41FA5}">
                      <a16:colId xmlns:a16="http://schemas.microsoft.com/office/drawing/2014/main" val="2019608167"/>
                    </a:ext>
                  </a:extLst>
                </a:gridCol>
                <a:gridCol w="2169463">
                  <a:extLst>
                    <a:ext uri="{9D8B030D-6E8A-4147-A177-3AD203B41FA5}">
                      <a16:colId xmlns:a16="http://schemas.microsoft.com/office/drawing/2014/main" val="1604540071"/>
                    </a:ext>
                  </a:extLst>
                </a:gridCol>
              </a:tblGrid>
              <a:tr h="245691">
                <a:tc>
                  <a:txBody>
                    <a:bodyPr/>
                    <a:lstStyle/>
                    <a:p>
                      <a:pPr algn="ctr"/>
                      <a:r>
                        <a:rPr lang="en-US" sz="1400" dirty="0"/>
                        <a:t>Loaded low Q </a:t>
                      </a:r>
                    </a:p>
                    <a:p>
                      <a:pPr algn="ctr"/>
                      <a:r>
                        <a:rPr lang="en-US" sz="1400" dirty="0"/>
                        <a:t>(</a:t>
                      </a:r>
                      <a:r>
                        <a:rPr lang="en-US" sz="1400" dirty="0" err="1"/>
                        <a:t>Mazin</a:t>
                      </a:r>
                      <a:r>
                        <a:rPr lang="en-US" sz="1400" dirty="0"/>
                        <a:t>)</a:t>
                      </a:r>
                    </a:p>
                  </a:txBody>
                  <a:tcPr/>
                </a:tc>
                <a:tc>
                  <a:txBody>
                    <a:bodyPr/>
                    <a:lstStyle/>
                    <a:p>
                      <a:pPr algn="ctr"/>
                      <a:r>
                        <a:rPr lang="en-US" sz="1400" dirty="0"/>
                        <a:t>Designed Q</a:t>
                      </a:r>
                    </a:p>
                  </a:txBody>
                  <a:tcPr/>
                </a:tc>
                <a:tc>
                  <a:txBody>
                    <a:bodyPr/>
                    <a:lstStyle/>
                    <a:p>
                      <a:pPr algn="ctr"/>
                      <a:r>
                        <a:rPr lang="en-US" sz="1400" dirty="0"/>
                        <a:t>low Q </a:t>
                      </a:r>
                    </a:p>
                    <a:p>
                      <a:pPr algn="ctr"/>
                      <a:r>
                        <a:rPr lang="en-US" sz="1400" dirty="0"/>
                        <a:t>(ABCD)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Designed </a:t>
                      </a:r>
                      <a:r>
                        <a:rPr lang="en-US" sz="1400" dirty="0"/>
                        <a:t>Q</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928820846"/>
                  </a:ext>
                </a:extLst>
              </a:tr>
              <a:tr h="245691">
                <a:tc>
                  <a:txBody>
                    <a:bodyPr/>
                    <a:lstStyle/>
                    <a:p>
                      <a:pPr algn="ctr"/>
                      <a:r>
                        <a:rPr lang="en-US" sz="1400" dirty="0"/>
                        <a:t>1</a:t>
                      </a:r>
                    </a:p>
                  </a:txBody>
                  <a:tcPr/>
                </a:tc>
                <a:tc>
                  <a:txBody>
                    <a:bodyPr/>
                    <a:lstStyle/>
                    <a:p>
                      <a:pPr algn="ctr"/>
                      <a:r>
                        <a:rPr lang="en-US" sz="1400" dirty="0"/>
                        <a:t>11,686</a:t>
                      </a:r>
                    </a:p>
                  </a:txBody>
                  <a:tcPr/>
                </a:tc>
                <a:tc>
                  <a:txBody>
                    <a:bodyPr/>
                    <a:lstStyle/>
                    <a:p>
                      <a:pPr algn="ctr"/>
                      <a:r>
                        <a:rPr lang="en-US" sz="1400" dirty="0"/>
                        <a:t>1</a:t>
                      </a:r>
                    </a:p>
                  </a:txBody>
                  <a:tcPr/>
                </a:tc>
                <a:tc>
                  <a:txBody>
                    <a:bodyPr/>
                    <a:lstStyle/>
                    <a:p>
                      <a:pPr algn="ctr"/>
                      <a:r>
                        <a:rPr lang="en-US" sz="1400" dirty="0"/>
                        <a:t>11,597</a:t>
                      </a:r>
                    </a:p>
                  </a:txBody>
                  <a:tcPr/>
                </a:tc>
                <a:extLst>
                  <a:ext uri="{0D108BD9-81ED-4DB2-BD59-A6C34878D82A}">
                    <a16:rowId xmlns:a16="http://schemas.microsoft.com/office/drawing/2014/main" val="1448253011"/>
                  </a:ext>
                </a:extLst>
              </a:tr>
              <a:tr h="245691">
                <a:tc>
                  <a:txBody>
                    <a:bodyPr/>
                    <a:lstStyle/>
                    <a:p>
                      <a:pPr algn="ctr"/>
                      <a:r>
                        <a:rPr lang="en-US" sz="1400" dirty="0"/>
                        <a:t>2</a:t>
                      </a:r>
                    </a:p>
                  </a:txBody>
                  <a:tcPr/>
                </a:tc>
                <a:tc>
                  <a:txBody>
                    <a:bodyPr/>
                    <a:lstStyle/>
                    <a:p>
                      <a:pPr algn="ctr"/>
                      <a:r>
                        <a:rPr lang="en-US" sz="1400" dirty="0"/>
                        <a:t>11,055</a:t>
                      </a:r>
                    </a:p>
                  </a:txBody>
                  <a:tcPr/>
                </a:tc>
                <a:tc>
                  <a:txBody>
                    <a:bodyPr/>
                    <a:lstStyle/>
                    <a:p>
                      <a:pPr algn="ctr"/>
                      <a:r>
                        <a:rPr lang="en-US" sz="1400" dirty="0"/>
                        <a:t>2</a:t>
                      </a:r>
                    </a:p>
                  </a:txBody>
                  <a:tcPr/>
                </a:tc>
                <a:tc>
                  <a:txBody>
                    <a:bodyPr/>
                    <a:lstStyle/>
                    <a:p>
                      <a:pPr algn="ctr"/>
                      <a:r>
                        <a:rPr lang="en-US" sz="1400" dirty="0"/>
                        <a:t>10,972</a:t>
                      </a:r>
                    </a:p>
                  </a:txBody>
                  <a:tcPr/>
                </a:tc>
                <a:extLst>
                  <a:ext uri="{0D108BD9-81ED-4DB2-BD59-A6C34878D82A}">
                    <a16:rowId xmlns:a16="http://schemas.microsoft.com/office/drawing/2014/main" val="110701739"/>
                  </a:ext>
                </a:extLst>
              </a:tr>
              <a:tr h="245691">
                <a:tc>
                  <a:txBody>
                    <a:bodyPr/>
                    <a:lstStyle/>
                    <a:p>
                      <a:pPr algn="ctr"/>
                      <a:r>
                        <a:rPr lang="en-US" sz="1400" dirty="0"/>
                        <a:t>3</a:t>
                      </a:r>
                    </a:p>
                  </a:txBody>
                  <a:tcPr/>
                </a:tc>
                <a:tc>
                  <a:txBody>
                    <a:bodyPr/>
                    <a:lstStyle/>
                    <a:p>
                      <a:pPr algn="ctr"/>
                      <a:r>
                        <a:rPr lang="en-US" sz="1400" dirty="0"/>
                        <a:t>10,614</a:t>
                      </a:r>
                    </a:p>
                  </a:txBody>
                  <a:tcPr/>
                </a:tc>
                <a:tc>
                  <a:txBody>
                    <a:bodyPr/>
                    <a:lstStyle/>
                    <a:p>
                      <a:pPr algn="ctr"/>
                      <a:r>
                        <a:rPr lang="en-US" sz="1400" dirty="0"/>
                        <a:t>3</a:t>
                      </a:r>
                    </a:p>
                  </a:txBody>
                  <a:tcPr/>
                </a:tc>
                <a:tc>
                  <a:txBody>
                    <a:bodyPr/>
                    <a:lstStyle/>
                    <a:p>
                      <a:pPr algn="ctr"/>
                      <a:r>
                        <a:rPr lang="en-US" sz="1400" dirty="0"/>
                        <a:t>10,447</a:t>
                      </a:r>
                    </a:p>
                  </a:txBody>
                  <a:tcPr/>
                </a:tc>
                <a:extLst>
                  <a:ext uri="{0D108BD9-81ED-4DB2-BD59-A6C34878D82A}">
                    <a16:rowId xmlns:a16="http://schemas.microsoft.com/office/drawing/2014/main" val="3168676009"/>
                  </a:ext>
                </a:extLst>
              </a:tr>
              <a:tr h="245691">
                <a:tc>
                  <a:txBody>
                    <a:bodyPr/>
                    <a:lstStyle/>
                    <a:p>
                      <a:pPr algn="ctr"/>
                      <a:r>
                        <a:rPr lang="en-US" sz="1400" dirty="0"/>
                        <a:t>4</a:t>
                      </a:r>
                    </a:p>
                  </a:txBody>
                  <a:tcPr/>
                </a:tc>
                <a:tc>
                  <a:txBody>
                    <a:bodyPr/>
                    <a:lstStyle/>
                    <a:p>
                      <a:pPr algn="ctr"/>
                      <a:r>
                        <a:rPr lang="en-US" sz="1400" dirty="0"/>
                        <a:t>10,604</a:t>
                      </a:r>
                    </a:p>
                  </a:txBody>
                  <a:tcPr/>
                </a:tc>
                <a:tc>
                  <a:txBody>
                    <a:bodyPr/>
                    <a:lstStyle/>
                    <a:p>
                      <a:pPr algn="ctr"/>
                      <a:r>
                        <a:rPr lang="en-US" sz="1400" dirty="0"/>
                        <a:t>4</a:t>
                      </a:r>
                    </a:p>
                  </a:txBody>
                  <a:tcPr/>
                </a:tc>
                <a:tc>
                  <a:txBody>
                    <a:bodyPr/>
                    <a:lstStyle/>
                    <a:p>
                      <a:pPr algn="ctr"/>
                      <a:r>
                        <a:rPr lang="en-US" sz="1400" dirty="0"/>
                        <a:t>10,630</a:t>
                      </a:r>
                    </a:p>
                  </a:txBody>
                  <a:tcPr/>
                </a:tc>
                <a:extLst>
                  <a:ext uri="{0D108BD9-81ED-4DB2-BD59-A6C34878D82A}">
                    <a16:rowId xmlns:a16="http://schemas.microsoft.com/office/drawing/2014/main" val="3035413519"/>
                  </a:ext>
                </a:extLst>
              </a:tr>
              <a:tr h="245691">
                <a:tc>
                  <a:txBody>
                    <a:bodyPr/>
                    <a:lstStyle/>
                    <a:p>
                      <a:pPr algn="ctr"/>
                      <a:r>
                        <a:rPr lang="en-US" sz="1400" dirty="0"/>
                        <a:t>5</a:t>
                      </a:r>
                    </a:p>
                  </a:txBody>
                  <a:tcPr/>
                </a:tc>
                <a:tc>
                  <a:txBody>
                    <a:bodyPr/>
                    <a:lstStyle/>
                    <a:p>
                      <a:pPr algn="ctr"/>
                      <a:r>
                        <a:rPr lang="en-US" sz="1400" dirty="0"/>
                        <a:t>10,498</a:t>
                      </a:r>
                    </a:p>
                  </a:txBody>
                  <a:tcPr/>
                </a:tc>
                <a:tc>
                  <a:txBody>
                    <a:bodyPr/>
                    <a:lstStyle/>
                    <a:p>
                      <a:pPr algn="ctr"/>
                      <a:r>
                        <a:rPr lang="en-US" sz="1400" dirty="0"/>
                        <a:t>5</a:t>
                      </a:r>
                    </a:p>
                  </a:txBody>
                  <a:tcPr/>
                </a:tc>
                <a:tc>
                  <a:txBody>
                    <a:bodyPr/>
                    <a:lstStyle/>
                    <a:p>
                      <a:pPr algn="ctr"/>
                      <a:r>
                        <a:rPr lang="en-US" sz="1400" dirty="0"/>
                        <a:t>10,442</a:t>
                      </a:r>
                    </a:p>
                  </a:txBody>
                  <a:tcPr/>
                </a:tc>
                <a:extLst>
                  <a:ext uri="{0D108BD9-81ED-4DB2-BD59-A6C34878D82A}">
                    <a16:rowId xmlns:a16="http://schemas.microsoft.com/office/drawing/2014/main" val="1528943279"/>
                  </a:ext>
                </a:extLst>
              </a:tr>
              <a:tr h="245691">
                <a:tc>
                  <a:txBody>
                    <a:bodyPr/>
                    <a:lstStyle/>
                    <a:p>
                      <a:pPr algn="ctr"/>
                      <a:r>
                        <a:rPr lang="en-US" sz="1400" dirty="0"/>
                        <a:t>6</a:t>
                      </a:r>
                    </a:p>
                  </a:txBody>
                  <a:tcPr/>
                </a:tc>
                <a:tc>
                  <a:txBody>
                    <a:bodyPr/>
                    <a:lstStyle/>
                    <a:p>
                      <a:pPr algn="ctr"/>
                      <a:r>
                        <a:rPr lang="en-US" sz="1400" dirty="0"/>
                        <a:t>999,1</a:t>
                      </a:r>
                    </a:p>
                  </a:txBody>
                  <a:tcPr/>
                </a:tc>
                <a:tc>
                  <a:txBody>
                    <a:bodyPr/>
                    <a:lstStyle/>
                    <a:p>
                      <a:pPr algn="ctr"/>
                      <a:r>
                        <a:rPr lang="en-US" sz="1400" dirty="0"/>
                        <a:t>6</a:t>
                      </a:r>
                    </a:p>
                  </a:txBody>
                  <a:tcPr/>
                </a:tc>
                <a:tc>
                  <a:txBody>
                    <a:bodyPr/>
                    <a:lstStyle/>
                    <a:p>
                      <a:pPr algn="ctr"/>
                      <a:r>
                        <a:rPr lang="en-US" sz="1400" dirty="0"/>
                        <a:t>9,944</a:t>
                      </a:r>
                    </a:p>
                  </a:txBody>
                  <a:tcPr/>
                </a:tc>
                <a:extLst>
                  <a:ext uri="{0D108BD9-81ED-4DB2-BD59-A6C34878D82A}">
                    <a16:rowId xmlns:a16="http://schemas.microsoft.com/office/drawing/2014/main" val="2405932814"/>
                  </a:ext>
                </a:extLst>
              </a:tr>
            </a:tbl>
          </a:graphicData>
        </a:graphic>
      </p:graphicFrame>
      <p:graphicFrame>
        <p:nvGraphicFramePr>
          <p:cNvPr id="6" name="Table 5">
            <a:extLst>
              <a:ext uri="{FF2B5EF4-FFF2-40B4-BE49-F238E27FC236}">
                <a16:creationId xmlns:a16="http://schemas.microsoft.com/office/drawing/2014/main" id="{871B05E9-A96A-495B-9AD5-625347F4EEEF}"/>
              </a:ext>
            </a:extLst>
          </p:cNvPr>
          <p:cNvGraphicFramePr>
            <a:graphicFrameLocks noGrp="1"/>
          </p:cNvGraphicFramePr>
          <p:nvPr>
            <p:extLst>
              <p:ext uri="{D42A27DB-BD31-4B8C-83A1-F6EECF244321}">
                <p14:modId xmlns:p14="http://schemas.microsoft.com/office/powerpoint/2010/main" val="2841320297"/>
              </p:ext>
            </p:extLst>
          </p:nvPr>
        </p:nvGraphicFramePr>
        <p:xfrm>
          <a:off x="1757074" y="4145915"/>
          <a:ext cx="8677852" cy="2346960"/>
        </p:xfrm>
        <a:graphic>
          <a:graphicData uri="http://schemas.openxmlformats.org/drawingml/2006/table">
            <a:tbl>
              <a:tblPr firstRow="1" bandRow="1">
                <a:tableStyleId>{5940675A-B579-460E-94D1-54222C63F5DA}</a:tableStyleId>
              </a:tblPr>
              <a:tblGrid>
                <a:gridCol w="2169463">
                  <a:extLst>
                    <a:ext uri="{9D8B030D-6E8A-4147-A177-3AD203B41FA5}">
                      <a16:colId xmlns:a16="http://schemas.microsoft.com/office/drawing/2014/main" val="1894998973"/>
                    </a:ext>
                  </a:extLst>
                </a:gridCol>
                <a:gridCol w="2169463">
                  <a:extLst>
                    <a:ext uri="{9D8B030D-6E8A-4147-A177-3AD203B41FA5}">
                      <a16:colId xmlns:a16="http://schemas.microsoft.com/office/drawing/2014/main" val="2909376753"/>
                    </a:ext>
                  </a:extLst>
                </a:gridCol>
                <a:gridCol w="2169463">
                  <a:extLst>
                    <a:ext uri="{9D8B030D-6E8A-4147-A177-3AD203B41FA5}">
                      <a16:colId xmlns:a16="http://schemas.microsoft.com/office/drawing/2014/main" val="3384141575"/>
                    </a:ext>
                  </a:extLst>
                </a:gridCol>
                <a:gridCol w="2169463">
                  <a:extLst>
                    <a:ext uri="{9D8B030D-6E8A-4147-A177-3AD203B41FA5}">
                      <a16:colId xmlns:a16="http://schemas.microsoft.com/office/drawing/2014/main" val="2209760210"/>
                    </a:ext>
                  </a:extLst>
                </a:gridCol>
              </a:tblGrid>
              <a:tr h="245691">
                <a:tc>
                  <a:txBody>
                    <a:bodyPr/>
                    <a:lstStyle/>
                    <a:p>
                      <a:pPr algn="ctr"/>
                      <a:r>
                        <a:rPr lang="en-US" sz="1400" dirty="0"/>
                        <a:t>Loaded High Q </a:t>
                      </a:r>
                    </a:p>
                    <a:p>
                      <a:pPr algn="ctr"/>
                      <a:r>
                        <a:rPr lang="en-US" sz="1400" dirty="0"/>
                        <a:t>(</a:t>
                      </a:r>
                      <a:r>
                        <a:rPr lang="en-US" sz="1400" dirty="0" err="1"/>
                        <a:t>Mazin</a:t>
                      </a:r>
                      <a:r>
                        <a:rPr lang="en-US" sz="1400" dirty="0"/>
                        <a:t>)</a:t>
                      </a:r>
                    </a:p>
                  </a:txBody>
                  <a:tcPr/>
                </a:tc>
                <a:tc>
                  <a:txBody>
                    <a:bodyPr/>
                    <a:lstStyle/>
                    <a:p>
                      <a:pPr algn="ctr"/>
                      <a:r>
                        <a:rPr lang="en-US" sz="1400" dirty="0"/>
                        <a:t>Designed Q</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High Q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(ABCD)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Designed </a:t>
                      </a:r>
                      <a:r>
                        <a:rPr lang="en-US" sz="1400" dirty="0"/>
                        <a:t>Q</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172405758"/>
                  </a:ext>
                </a:extLst>
              </a:tr>
              <a:tr h="245691">
                <a:tc>
                  <a:txBody>
                    <a:bodyPr/>
                    <a:lstStyle/>
                    <a:p>
                      <a:pPr algn="ctr"/>
                      <a:r>
                        <a:rPr lang="en-US" sz="14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163,171</a:t>
                      </a:r>
                    </a:p>
                  </a:txBody>
                  <a:tcPr/>
                </a:tc>
                <a:tc>
                  <a:txBody>
                    <a:bodyPr/>
                    <a:lstStyle/>
                    <a:p>
                      <a:pPr algn="ctr"/>
                      <a:r>
                        <a:rPr lang="en-US" sz="1400" dirty="0"/>
                        <a:t>1</a:t>
                      </a:r>
                    </a:p>
                  </a:txBody>
                  <a:tcPr/>
                </a:tc>
                <a:tc>
                  <a:txBody>
                    <a:bodyPr/>
                    <a:lstStyle/>
                    <a:p>
                      <a:pPr algn="ctr"/>
                      <a:r>
                        <a:rPr lang="en-US" sz="1400" dirty="0"/>
                        <a:t>160,374</a:t>
                      </a:r>
                    </a:p>
                  </a:txBody>
                  <a:tcPr/>
                </a:tc>
                <a:extLst>
                  <a:ext uri="{0D108BD9-81ED-4DB2-BD59-A6C34878D82A}">
                    <a16:rowId xmlns:a16="http://schemas.microsoft.com/office/drawing/2014/main" val="790873185"/>
                  </a:ext>
                </a:extLst>
              </a:tr>
              <a:tr h="245691">
                <a:tc>
                  <a:txBody>
                    <a:bodyPr/>
                    <a:lstStyle/>
                    <a:p>
                      <a:pPr algn="ctr"/>
                      <a:r>
                        <a:rPr lang="en-US" sz="1400" dirty="0"/>
                        <a:t>2</a:t>
                      </a:r>
                    </a:p>
                  </a:txBody>
                  <a:tcPr/>
                </a:tc>
                <a:tc>
                  <a:txBody>
                    <a:bodyPr/>
                    <a:lstStyle/>
                    <a:p>
                      <a:pPr algn="ctr"/>
                      <a:r>
                        <a:rPr lang="en-US" sz="1400" dirty="0"/>
                        <a:t>156,277</a:t>
                      </a:r>
                    </a:p>
                  </a:txBody>
                  <a:tcPr/>
                </a:tc>
                <a:tc>
                  <a:txBody>
                    <a:bodyPr/>
                    <a:lstStyle/>
                    <a:p>
                      <a:pPr algn="ctr"/>
                      <a:r>
                        <a:rPr lang="en-US" sz="1400" dirty="0"/>
                        <a:t>2</a:t>
                      </a:r>
                    </a:p>
                  </a:txBody>
                  <a:tcPr/>
                </a:tc>
                <a:tc>
                  <a:txBody>
                    <a:bodyPr/>
                    <a:lstStyle/>
                    <a:p>
                      <a:pPr algn="ctr"/>
                      <a:r>
                        <a:rPr lang="en-US" sz="1400" dirty="0"/>
                        <a:t>153,578</a:t>
                      </a:r>
                    </a:p>
                  </a:txBody>
                  <a:tcPr/>
                </a:tc>
                <a:extLst>
                  <a:ext uri="{0D108BD9-81ED-4DB2-BD59-A6C34878D82A}">
                    <a16:rowId xmlns:a16="http://schemas.microsoft.com/office/drawing/2014/main" val="4160695149"/>
                  </a:ext>
                </a:extLst>
              </a:tr>
              <a:tr h="245691">
                <a:tc>
                  <a:txBody>
                    <a:bodyPr/>
                    <a:lstStyle/>
                    <a:p>
                      <a:pPr algn="ctr"/>
                      <a:r>
                        <a:rPr lang="en-US" sz="1400" dirty="0"/>
                        <a:t>3</a:t>
                      </a:r>
                    </a:p>
                  </a:txBody>
                  <a:tcPr/>
                </a:tc>
                <a:tc>
                  <a:txBody>
                    <a:bodyPr/>
                    <a:lstStyle/>
                    <a:p>
                      <a:pPr algn="ctr"/>
                      <a:r>
                        <a:rPr lang="en-US" sz="1400" dirty="0"/>
                        <a:t>154,012</a:t>
                      </a:r>
                    </a:p>
                  </a:txBody>
                  <a:tcPr/>
                </a:tc>
                <a:tc>
                  <a:txBody>
                    <a:bodyPr/>
                    <a:lstStyle/>
                    <a:p>
                      <a:pPr algn="ctr"/>
                      <a:r>
                        <a:rPr lang="en-US" sz="1400" dirty="0"/>
                        <a:t>3</a:t>
                      </a:r>
                    </a:p>
                  </a:txBody>
                  <a:tcPr/>
                </a:tc>
                <a:tc>
                  <a:txBody>
                    <a:bodyPr/>
                    <a:lstStyle/>
                    <a:p>
                      <a:pPr algn="ctr"/>
                      <a:r>
                        <a:rPr lang="en-US" sz="1400" dirty="0"/>
                        <a:t>151,316</a:t>
                      </a:r>
                    </a:p>
                  </a:txBody>
                  <a:tcPr/>
                </a:tc>
                <a:extLst>
                  <a:ext uri="{0D108BD9-81ED-4DB2-BD59-A6C34878D82A}">
                    <a16:rowId xmlns:a16="http://schemas.microsoft.com/office/drawing/2014/main" val="702294062"/>
                  </a:ext>
                </a:extLst>
              </a:tr>
              <a:tr h="245691">
                <a:tc>
                  <a:txBody>
                    <a:bodyPr/>
                    <a:lstStyle/>
                    <a:p>
                      <a:pPr algn="ctr"/>
                      <a:r>
                        <a:rPr lang="en-US" sz="1400" dirty="0"/>
                        <a:t>4</a:t>
                      </a:r>
                    </a:p>
                  </a:txBody>
                  <a:tcPr/>
                </a:tc>
                <a:tc>
                  <a:txBody>
                    <a:bodyPr/>
                    <a:lstStyle/>
                    <a:p>
                      <a:pPr algn="ctr"/>
                      <a:r>
                        <a:rPr lang="en-US" sz="1400" dirty="0"/>
                        <a:t>147,246</a:t>
                      </a:r>
                    </a:p>
                  </a:txBody>
                  <a:tcPr/>
                </a:tc>
                <a:tc>
                  <a:txBody>
                    <a:bodyPr/>
                    <a:lstStyle/>
                    <a:p>
                      <a:pPr algn="ctr"/>
                      <a:r>
                        <a:rPr lang="en-US" sz="1400" dirty="0"/>
                        <a:t>4</a:t>
                      </a:r>
                    </a:p>
                  </a:txBody>
                  <a:tcPr/>
                </a:tc>
                <a:tc>
                  <a:txBody>
                    <a:bodyPr/>
                    <a:lstStyle/>
                    <a:p>
                      <a:pPr algn="ctr"/>
                      <a:r>
                        <a:rPr lang="en-US" sz="1400" dirty="0"/>
                        <a:t>145,123</a:t>
                      </a:r>
                    </a:p>
                  </a:txBody>
                  <a:tcPr/>
                </a:tc>
                <a:extLst>
                  <a:ext uri="{0D108BD9-81ED-4DB2-BD59-A6C34878D82A}">
                    <a16:rowId xmlns:a16="http://schemas.microsoft.com/office/drawing/2014/main" val="3289173634"/>
                  </a:ext>
                </a:extLst>
              </a:tr>
              <a:tr h="245691">
                <a:tc>
                  <a:txBody>
                    <a:bodyPr/>
                    <a:lstStyle/>
                    <a:p>
                      <a:pPr algn="ctr"/>
                      <a:r>
                        <a:rPr lang="en-US" sz="1400" dirty="0"/>
                        <a:t>5</a:t>
                      </a:r>
                    </a:p>
                  </a:txBody>
                  <a:tcPr/>
                </a:tc>
                <a:tc>
                  <a:txBody>
                    <a:bodyPr/>
                    <a:lstStyle/>
                    <a:p>
                      <a:pPr algn="ctr"/>
                      <a:r>
                        <a:rPr lang="en-US" sz="1400" dirty="0"/>
                        <a:t>145,613</a:t>
                      </a:r>
                    </a:p>
                  </a:txBody>
                  <a:tcPr/>
                </a:tc>
                <a:tc>
                  <a:txBody>
                    <a:bodyPr/>
                    <a:lstStyle/>
                    <a:p>
                      <a:pPr algn="ctr"/>
                      <a:r>
                        <a:rPr lang="en-US" sz="1400" dirty="0"/>
                        <a:t>5</a:t>
                      </a:r>
                    </a:p>
                  </a:txBody>
                  <a:tcPr/>
                </a:tc>
                <a:tc>
                  <a:txBody>
                    <a:bodyPr/>
                    <a:lstStyle/>
                    <a:p>
                      <a:pPr algn="ctr"/>
                      <a:r>
                        <a:rPr lang="en-US" sz="1400" dirty="0"/>
                        <a:t>143,015</a:t>
                      </a:r>
                    </a:p>
                  </a:txBody>
                  <a:tcPr/>
                </a:tc>
                <a:extLst>
                  <a:ext uri="{0D108BD9-81ED-4DB2-BD59-A6C34878D82A}">
                    <a16:rowId xmlns:a16="http://schemas.microsoft.com/office/drawing/2014/main" val="1136615751"/>
                  </a:ext>
                </a:extLst>
              </a:tr>
              <a:tr h="245691">
                <a:tc>
                  <a:txBody>
                    <a:bodyPr/>
                    <a:lstStyle/>
                    <a:p>
                      <a:pPr algn="ctr"/>
                      <a:r>
                        <a:rPr lang="en-US" sz="1400" dirty="0"/>
                        <a:t>6</a:t>
                      </a:r>
                    </a:p>
                  </a:txBody>
                  <a:tcPr/>
                </a:tc>
                <a:tc>
                  <a:txBody>
                    <a:bodyPr/>
                    <a:lstStyle/>
                    <a:p>
                      <a:pPr algn="ctr"/>
                      <a:r>
                        <a:rPr lang="en-US" sz="1400" dirty="0"/>
                        <a:t>138,001</a:t>
                      </a:r>
                    </a:p>
                  </a:txBody>
                  <a:tcPr/>
                </a:tc>
                <a:tc>
                  <a:txBody>
                    <a:bodyPr/>
                    <a:lstStyle/>
                    <a:p>
                      <a:pPr algn="ctr"/>
                      <a:r>
                        <a:rPr lang="en-US" sz="1400" dirty="0"/>
                        <a:t>6</a:t>
                      </a:r>
                    </a:p>
                  </a:txBody>
                  <a:tcPr/>
                </a:tc>
                <a:tc>
                  <a:txBody>
                    <a:bodyPr/>
                    <a:lstStyle/>
                    <a:p>
                      <a:pPr algn="ctr"/>
                      <a:r>
                        <a:rPr lang="en-US" sz="1400" dirty="0"/>
                        <a:t>135,657</a:t>
                      </a:r>
                    </a:p>
                  </a:txBody>
                  <a:tcPr/>
                </a:tc>
                <a:extLst>
                  <a:ext uri="{0D108BD9-81ED-4DB2-BD59-A6C34878D82A}">
                    <a16:rowId xmlns:a16="http://schemas.microsoft.com/office/drawing/2014/main" val="4164904359"/>
                  </a:ext>
                </a:extLst>
              </a:tr>
            </a:tbl>
          </a:graphicData>
        </a:graphic>
      </p:graphicFrame>
      <p:sp>
        <p:nvSpPr>
          <p:cNvPr id="7" name="Rectangle 6">
            <a:extLst>
              <a:ext uri="{FF2B5EF4-FFF2-40B4-BE49-F238E27FC236}">
                <a16:creationId xmlns:a16="http://schemas.microsoft.com/office/drawing/2014/main" id="{5B47D222-41CB-43FF-8ECB-EF22965E713B}"/>
              </a:ext>
            </a:extLst>
          </p:cNvPr>
          <p:cNvSpPr/>
          <p:nvPr/>
        </p:nvSpPr>
        <p:spPr>
          <a:xfrm>
            <a:off x="1095909" y="6492875"/>
            <a:ext cx="9774149" cy="369332"/>
          </a:xfrm>
          <a:prstGeom prst="rect">
            <a:avLst/>
          </a:prstGeom>
        </p:spPr>
        <p:txBody>
          <a:bodyPr wrap="square">
            <a:spAutoFit/>
          </a:bodyPr>
          <a:lstStyle/>
          <a:p>
            <a:r>
              <a:rPr lang="en-US" dirty="0">
                <a:highlight>
                  <a:srgbClr val="00FF00"/>
                </a:highlight>
              </a:rPr>
              <a:t>*good to see that analytical solutions and ABCD results come close in designed Qs</a:t>
            </a:r>
          </a:p>
        </p:txBody>
      </p:sp>
    </p:spTree>
    <p:extLst>
      <p:ext uri="{BB962C8B-B14F-4D97-AF65-F5344CB8AC3E}">
        <p14:creationId xmlns:p14="http://schemas.microsoft.com/office/powerpoint/2010/main" val="1376214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265A-CB7F-4542-85E2-E504563E163E}"/>
              </a:ext>
            </a:extLst>
          </p:cNvPr>
          <p:cNvSpPr>
            <a:spLocks noGrp="1"/>
          </p:cNvSpPr>
          <p:nvPr>
            <p:ph type="title"/>
          </p:nvPr>
        </p:nvSpPr>
        <p:spPr/>
        <p:txBody>
          <a:bodyPr>
            <a:normAutofit/>
          </a:bodyPr>
          <a:lstStyle/>
          <a:p>
            <a:pPr algn="ctr"/>
            <a:r>
              <a:rPr lang="en-US" dirty="0"/>
              <a:t>Designed </a:t>
            </a:r>
            <a:r>
              <a:rPr lang="en-US" dirty="0">
                <a:highlight>
                  <a:srgbClr val="00FF00"/>
                </a:highlight>
              </a:rPr>
              <a:t>(analytical formulas)</a:t>
            </a:r>
            <a:r>
              <a:rPr lang="en-US" dirty="0"/>
              <a:t> and Measured Resonances (low Q chip 1)</a:t>
            </a:r>
          </a:p>
        </p:txBody>
      </p:sp>
      <p:graphicFrame>
        <p:nvGraphicFramePr>
          <p:cNvPr id="3" name="Table 2">
            <a:extLst>
              <a:ext uri="{FF2B5EF4-FFF2-40B4-BE49-F238E27FC236}">
                <a16:creationId xmlns:a16="http://schemas.microsoft.com/office/drawing/2014/main" id="{46E3DF1B-93D4-477C-BB4A-AC7B26B5EB6A}"/>
              </a:ext>
            </a:extLst>
          </p:cNvPr>
          <p:cNvGraphicFramePr>
            <a:graphicFrameLocks noGrp="1"/>
          </p:cNvGraphicFramePr>
          <p:nvPr>
            <p:extLst>
              <p:ext uri="{D42A27DB-BD31-4B8C-83A1-F6EECF244321}">
                <p14:modId xmlns:p14="http://schemas.microsoft.com/office/powerpoint/2010/main" val="743943331"/>
              </p:ext>
            </p:extLst>
          </p:nvPr>
        </p:nvGraphicFramePr>
        <p:xfrm>
          <a:off x="506479" y="2274193"/>
          <a:ext cx="10847315" cy="2133600"/>
        </p:xfrm>
        <a:graphic>
          <a:graphicData uri="http://schemas.openxmlformats.org/drawingml/2006/table">
            <a:tbl>
              <a:tblPr firstRow="1" bandRow="1">
                <a:tableStyleId>{5940675A-B579-460E-94D1-54222C63F5DA}</a:tableStyleId>
              </a:tblPr>
              <a:tblGrid>
                <a:gridCol w="2169463">
                  <a:extLst>
                    <a:ext uri="{9D8B030D-6E8A-4147-A177-3AD203B41FA5}">
                      <a16:colId xmlns:a16="http://schemas.microsoft.com/office/drawing/2014/main" val="444110907"/>
                    </a:ext>
                  </a:extLst>
                </a:gridCol>
                <a:gridCol w="2169463">
                  <a:extLst>
                    <a:ext uri="{9D8B030D-6E8A-4147-A177-3AD203B41FA5}">
                      <a16:colId xmlns:a16="http://schemas.microsoft.com/office/drawing/2014/main" val="3953272273"/>
                    </a:ext>
                  </a:extLst>
                </a:gridCol>
                <a:gridCol w="2169463">
                  <a:extLst>
                    <a:ext uri="{9D8B030D-6E8A-4147-A177-3AD203B41FA5}">
                      <a16:colId xmlns:a16="http://schemas.microsoft.com/office/drawing/2014/main" val="1747855133"/>
                    </a:ext>
                  </a:extLst>
                </a:gridCol>
                <a:gridCol w="2169463">
                  <a:extLst>
                    <a:ext uri="{9D8B030D-6E8A-4147-A177-3AD203B41FA5}">
                      <a16:colId xmlns:a16="http://schemas.microsoft.com/office/drawing/2014/main" val="3845494353"/>
                    </a:ext>
                  </a:extLst>
                </a:gridCol>
                <a:gridCol w="2169463">
                  <a:extLst>
                    <a:ext uri="{9D8B030D-6E8A-4147-A177-3AD203B41FA5}">
                      <a16:colId xmlns:a16="http://schemas.microsoft.com/office/drawing/2014/main" val="900589087"/>
                    </a:ext>
                  </a:extLst>
                </a:gridCol>
              </a:tblGrid>
              <a:tr h="245691">
                <a:tc>
                  <a:txBody>
                    <a:bodyPr/>
                    <a:lstStyle/>
                    <a:p>
                      <a:pPr algn="ctr"/>
                      <a:r>
                        <a:rPr lang="en-US" sz="1400" dirty="0"/>
                        <a:t>Low Q chip 1</a:t>
                      </a:r>
                    </a:p>
                  </a:txBody>
                  <a:tcPr/>
                </a:tc>
                <a:tc>
                  <a:txBody>
                    <a:bodyPr/>
                    <a:lstStyle/>
                    <a:p>
                      <a:pPr algn="ctr"/>
                      <a:r>
                        <a:rPr lang="en-US" sz="1400" dirty="0"/>
                        <a:t>Designed f(GHz)</a:t>
                      </a:r>
                    </a:p>
                  </a:txBody>
                  <a:tcPr/>
                </a:tc>
                <a:tc>
                  <a:txBody>
                    <a:bodyPr/>
                    <a:lstStyle/>
                    <a:p>
                      <a:pPr algn="ctr"/>
                      <a:r>
                        <a:rPr lang="en-US" sz="1400" dirty="0"/>
                        <a:t>Measured f(GHz)</a:t>
                      </a:r>
                    </a:p>
                  </a:txBody>
                  <a:tcPr/>
                </a:tc>
                <a:tc>
                  <a:txBody>
                    <a:bodyPr/>
                    <a:lstStyle/>
                    <a:p>
                      <a:pPr algn="ctr"/>
                      <a:r>
                        <a:rPr lang="en-US" sz="1400" dirty="0"/>
                        <a:t>Designed Q</a:t>
                      </a:r>
                    </a:p>
                  </a:txBody>
                  <a:tcPr/>
                </a:tc>
                <a:tc>
                  <a:txBody>
                    <a:bodyPr/>
                    <a:lstStyle/>
                    <a:p>
                      <a:pPr algn="ctr"/>
                      <a:r>
                        <a:rPr lang="en-US" sz="1400" dirty="0"/>
                        <a:t>Measured Q</a:t>
                      </a:r>
                    </a:p>
                  </a:txBody>
                  <a:tcPr/>
                </a:tc>
                <a:extLst>
                  <a:ext uri="{0D108BD9-81ED-4DB2-BD59-A6C34878D82A}">
                    <a16:rowId xmlns:a16="http://schemas.microsoft.com/office/drawing/2014/main" val="1503974859"/>
                  </a:ext>
                </a:extLst>
              </a:tr>
              <a:tr h="245691">
                <a:tc>
                  <a:txBody>
                    <a:bodyPr/>
                    <a:lstStyle/>
                    <a:p>
                      <a:pPr algn="ctr"/>
                      <a:r>
                        <a:rPr lang="en-US" sz="1400" dirty="0"/>
                        <a:t>1</a:t>
                      </a:r>
                    </a:p>
                  </a:txBody>
                  <a:tcPr/>
                </a:tc>
                <a:tc>
                  <a:txBody>
                    <a:bodyPr/>
                    <a:lstStyle/>
                    <a:p>
                      <a:pPr algn="ctr"/>
                      <a:r>
                        <a:rPr lang="en-US" sz="1400" dirty="0"/>
                        <a:t>10.4952</a:t>
                      </a:r>
                    </a:p>
                  </a:txBody>
                  <a:tcPr/>
                </a:tc>
                <a:tc>
                  <a:txBody>
                    <a:bodyPr/>
                    <a:lstStyle/>
                    <a:p>
                      <a:pPr algn="ctr"/>
                      <a:r>
                        <a:rPr lang="en-US" sz="1400" dirty="0"/>
                        <a:t>9.244</a:t>
                      </a:r>
                    </a:p>
                  </a:txBody>
                  <a:tcPr/>
                </a:tc>
                <a:tc>
                  <a:txBody>
                    <a:bodyPr/>
                    <a:lstStyle/>
                    <a:p>
                      <a:pPr algn="ctr"/>
                      <a:r>
                        <a:rPr lang="en-US" sz="1400" dirty="0"/>
                        <a:t>11,686</a:t>
                      </a:r>
                    </a:p>
                  </a:txBody>
                  <a:tcPr/>
                </a:tc>
                <a:tc>
                  <a:txBody>
                    <a:bodyPr/>
                    <a:lstStyle/>
                    <a:p>
                      <a:pPr algn="ctr"/>
                      <a:r>
                        <a:rPr lang="en-US" sz="1400" dirty="0"/>
                        <a:t>4,920</a:t>
                      </a:r>
                    </a:p>
                  </a:txBody>
                  <a:tcPr/>
                </a:tc>
                <a:extLst>
                  <a:ext uri="{0D108BD9-81ED-4DB2-BD59-A6C34878D82A}">
                    <a16:rowId xmlns:a16="http://schemas.microsoft.com/office/drawing/2014/main" val="866409543"/>
                  </a:ext>
                </a:extLst>
              </a:tr>
              <a:tr h="245691">
                <a:tc>
                  <a:txBody>
                    <a:bodyPr/>
                    <a:lstStyle/>
                    <a:p>
                      <a:pPr algn="ctr"/>
                      <a:r>
                        <a:rPr lang="en-US" sz="1400" dirty="0"/>
                        <a:t>2</a:t>
                      </a:r>
                    </a:p>
                  </a:txBody>
                  <a:tcPr/>
                </a:tc>
                <a:tc>
                  <a:txBody>
                    <a:bodyPr/>
                    <a:lstStyle/>
                    <a:p>
                      <a:pPr algn="ctr"/>
                      <a:r>
                        <a:rPr lang="en-US" sz="1400" dirty="0"/>
                        <a:t>10.7884</a:t>
                      </a:r>
                    </a:p>
                  </a:txBody>
                  <a:tcPr/>
                </a:tc>
                <a:tc>
                  <a:txBody>
                    <a:bodyPr/>
                    <a:lstStyle/>
                    <a:p>
                      <a:pPr algn="ctr"/>
                      <a:r>
                        <a:rPr lang="en-US" sz="1400" dirty="0"/>
                        <a:t>9.531</a:t>
                      </a:r>
                    </a:p>
                  </a:txBody>
                  <a:tcPr/>
                </a:tc>
                <a:tc>
                  <a:txBody>
                    <a:bodyPr/>
                    <a:lstStyle/>
                    <a:p>
                      <a:pPr algn="ctr"/>
                      <a:r>
                        <a:rPr lang="en-US" sz="1400" dirty="0"/>
                        <a:t>11,055</a:t>
                      </a:r>
                    </a:p>
                  </a:txBody>
                  <a:tcPr/>
                </a:tc>
                <a:tc>
                  <a:txBody>
                    <a:bodyPr/>
                    <a:lstStyle/>
                    <a:p>
                      <a:pPr algn="ctr"/>
                      <a:r>
                        <a:rPr lang="en-US" sz="1400" dirty="0"/>
                        <a:t>3,587</a:t>
                      </a:r>
                    </a:p>
                  </a:txBody>
                  <a:tcPr/>
                </a:tc>
                <a:extLst>
                  <a:ext uri="{0D108BD9-81ED-4DB2-BD59-A6C34878D82A}">
                    <a16:rowId xmlns:a16="http://schemas.microsoft.com/office/drawing/2014/main" val="4161882998"/>
                  </a:ext>
                </a:extLst>
              </a:tr>
              <a:tr h="245691">
                <a:tc>
                  <a:txBody>
                    <a:bodyPr/>
                    <a:lstStyle/>
                    <a:p>
                      <a:pPr algn="ctr"/>
                      <a:r>
                        <a:rPr lang="en-US" sz="1400" dirty="0"/>
                        <a:t>3</a:t>
                      </a:r>
                    </a:p>
                  </a:txBody>
                  <a:tcPr/>
                </a:tc>
                <a:tc>
                  <a:txBody>
                    <a:bodyPr/>
                    <a:lstStyle/>
                    <a:p>
                      <a:pPr algn="ctr"/>
                      <a:r>
                        <a:rPr lang="en-US" sz="1400" dirty="0"/>
                        <a:t>11.0086</a:t>
                      </a:r>
                    </a:p>
                  </a:txBody>
                  <a:tcPr/>
                </a:tc>
                <a:tc>
                  <a:txBody>
                    <a:bodyPr/>
                    <a:lstStyle/>
                    <a:p>
                      <a:pPr algn="ctr"/>
                      <a:r>
                        <a:rPr lang="en-US" sz="1400" dirty="0"/>
                        <a:t>9.744</a:t>
                      </a:r>
                    </a:p>
                  </a:txBody>
                  <a:tcPr/>
                </a:tc>
                <a:tc>
                  <a:txBody>
                    <a:bodyPr/>
                    <a:lstStyle/>
                    <a:p>
                      <a:pPr algn="ctr"/>
                      <a:r>
                        <a:rPr lang="en-US" sz="1400" dirty="0"/>
                        <a:t>10,614</a:t>
                      </a:r>
                    </a:p>
                  </a:txBody>
                  <a:tcPr/>
                </a:tc>
                <a:tc>
                  <a:txBody>
                    <a:bodyPr/>
                    <a:lstStyle/>
                    <a:p>
                      <a:pPr algn="ctr"/>
                      <a:r>
                        <a:rPr lang="en-US" sz="1400" dirty="0"/>
                        <a:t>4,670</a:t>
                      </a:r>
                    </a:p>
                  </a:txBody>
                  <a:tcPr/>
                </a:tc>
                <a:extLst>
                  <a:ext uri="{0D108BD9-81ED-4DB2-BD59-A6C34878D82A}">
                    <a16:rowId xmlns:a16="http://schemas.microsoft.com/office/drawing/2014/main" val="533615610"/>
                  </a:ext>
                </a:extLst>
              </a:tr>
              <a:tr h="245691">
                <a:tc>
                  <a:txBody>
                    <a:bodyPr/>
                    <a:lstStyle/>
                    <a:p>
                      <a:pPr algn="ctr"/>
                      <a:r>
                        <a:rPr lang="en-US" sz="1400" dirty="0"/>
                        <a:t>4</a:t>
                      </a:r>
                    </a:p>
                  </a:txBody>
                  <a:tcPr/>
                </a:tc>
                <a:tc>
                  <a:txBody>
                    <a:bodyPr/>
                    <a:lstStyle/>
                    <a:p>
                      <a:pPr algn="ctr"/>
                      <a:r>
                        <a:rPr lang="en-US" sz="1400" dirty="0"/>
                        <a:t>11.0136</a:t>
                      </a:r>
                    </a:p>
                  </a:txBody>
                  <a:tcPr/>
                </a:tc>
                <a:tc>
                  <a:txBody>
                    <a:bodyPr/>
                    <a:lstStyle/>
                    <a:p>
                      <a:pPr algn="ctr"/>
                      <a:r>
                        <a:rPr lang="en-US" sz="1400" dirty="0"/>
                        <a:t>9.766</a:t>
                      </a:r>
                    </a:p>
                  </a:txBody>
                  <a:tcPr/>
                </a:tc>
                <a:tc>
                  <a:txBody>
                    <a:bodyPr/>
                    <a:lstStyle/>
                    <a:p>
                      <a:pPr algn="ctr"/>
                      <a:r>
                        <a:rPr lang="en-US" sz="1400" dirty="0"/>
                        <a:t>10,604</a:t>
                      </a:r>
                    </a:p>
                  </a:txBody>
                  <a:tcPr/>
                </a:tc>
                <a:tc>
                  <a:txBody>
                    <a:bodyPr/>
                    <a:lstStyle/>
                    <a:p>
                      <a:pPr algn="ctr"/>
                      <a:r>
                        <a:rPr lang="en-US" sz="1400" dirty="0"/>
                        <a:t>3,984</a:t>
                      </a:r>
                    </a:p>
                  </a:txBody>
                  <a:tcPr/>
                </a:tc>
                <a:extLst>
                  <a:ext uri="{0D108BD9-81ED-4DB2-BD59-A6C34878D82A}">
                    <a16:rowId xmlns:a16="http://schemas.microsoft.com/office/drawing/2014/main" val="3956232663"/>
                  </a:ext>
                </a:extLst>
              </a:tr>
              <a:tr h="245691">
                <a:tc>
                  <a:txBody>
                    <a:bodyPr/>
                    <a:lstStyle/>
                    <a:p>
                      <a:pPr algn="ctr"/>
                      <a:r>
                        <a:rPr lang="en-US" sz="1400" dirty="0"/>
                        <a:t>5</a:t>
                      </a:r>
                    </a:p>
                  </a:txBody>
                  <a:tcPr/>
                </a:tc>
                <a:tc>
                  <a:txBody>
                    <a:bodyPr/>
                    <a:lstStyle/>
                    <a:p>
                      <a:pPr algn="ctr"/>
                      <a:r>
                        <a:rPr lang="en-US" sz="1400" dirty="0"/>
                        <a:t>11.0691</a:t>
                      </a:r>
                    </a:p>
                  </a:txBody>
                  <a:tcPr/>
                </a:tc>
                <a:tc>
                  <a:txBody>
                    <a:bodyPr/>
                    <a:lstStyle/>
                    <a:p>
                      <a:pPr algn="ctr"/>
                      <a:r>
                        <a:rPr lang="en-US" sz="1400" dirty="0"/>
                        <a:t>9.807</a:t>
                      </a:r>
                    </a:p>
                  </a:txBody>
                  <a:tcPr/>
                </a:tc>
                <a:tc>
                  <a:txBody>
                    <a:bodyPr/>
                    <a:lstStyle/>
                    <a:p>
                      <a:pPr algn="ctr"/>
                      <a:r>
                        <a:rPr lang="en-US" sz="1400" dirty="0"/>
                        <a:t>10,498</a:t>
                      </a:r>
                    </a:p>
                  </a:txBody>
                  <a:tcPr/>
                </a:tc>
                <a:tc>
                  <a:txBody>
                    <a:bodyPr/>
                    <a:lstStyle/>
                    <a:p>
                      <a:pPr algn="ctr"/>
                      <a:r>
                        <a:rPr lang="en-US" sz="1400" dirty="0"/>
                        <a:t>4,050</a:t>
                      </a:r>
                    </a:p>
                  </a:txBody>
                  <a:tcPr/>
                </a:tc>
                <a:extLst>
                  <a:ext uri="{0D108BD9-81ED-4DB2-BD59-A6C34878D82A}">
                    <a16:rowId xmlns:a16="http://schemas.microsoft.com/office/drawing/2014/main" val="1889856405"/>
                  </a:ext>
                </a:extLst>
              </a:tr>
              <a:tr h="245691">
                <a:tc>
                  <a:txBody>
                    <a:bodyPr/>
                    <a:lstStyle/>
                    <a:p>
                      <a:pPr algn="ctr"/>
                      <a:r>
                        <a:rPr lang="en-US" sz="1400" dirty="0"/>
                        <a:t>6</a:t>
                      </a:r>
                    </a:p>
                  </a:txBody>
                  <a:tcPr/>
                </a:tc>
                <a:tc>
                  <a:txBody>
                    <a:bodyPr/>
                    <a:lstStyle/>
                    <a:p>
                      <a:pPr algn="ctr"/>
                      <a:r>
                        <a:rPr lang="en-US" sz="1400" dirty="0"/>
                        <a:t>11.3442</a:t>
                      </a:r>
                    </a:p>
                  </a:txBody>
                  <a:tcPr/>
                </a:tc>
                <a:tc>
                  <a:txBody>
                    <a:bodyPr/>
                    <a:lstStyle/>
                    <a:p>
                      <a:pPr algn="ctr"/>
                      <a:r>
                        <a:rPr lang="en-US" sz="1400" dirty="0"/>
                        <a:t>10.082</a:t>
                      </a:r>
                    </a:p>
                  </a:txBody>
                  <a:tcPr/>
                </a:tc>
                <a:tc>
                  <a:txBody>
                    <a:bodyPr/>
                    <a:lstStyle/>
                    <a:p>
                      <a:pPr algn="ctr"/>
                      <a:r>
                        <a:rPr lang="en-US" sz="1400" dirty="0"/>
                        <a:t>999,1</a:t>
                      </a:r>
                    </a:p>
                  </a:txBody>
                  <a:tcPr/>
                </a:tc>
                <a:tc>
                  <a:txBody>
                    <a:bodyPr/>
                    <a:lstStyle/>
                    <a:p>
                      <a:pPr algn="ctr"/>
                      <a:r>
                        <a:rPr lang="en-US" sz="1400" dirty="0"/>
                        <a:t>5,574</a:t>
                      </a:r>
                    </a:p>
                  </a:txBody>
                  <a:tcPr/>
                </a:tc>
                <a:extLst>
                  <a:ext uri="{0D108BD9-81ED-4DB2-BD59-A6C34878D82A}">
                    <a16:rowId xmlns:a16="http://schemas.microsoft.com/office/drawing/2014/main" val="547618121"/>
                  </a:ext>
                </a:extLst>
              </a:tr>
            </a:tbl>
          </a:graphicData>
        </a:graphic>
      </p:graphicFrame>
      <p:sp>
        <p:nvSpPr>
          <p:cNvPr id="5" name="TextBox 4">
            <a:extLst>
              <a:ext uri="{FF2B5EF4-FFF2-40B4-BE49-F238E27FC236}">
                <a16:creationId xmlns:a16="http://schemas.microsoft.com/office/drawing/2014/main" id="{E6AB70F5-52E4-401B-B45D-16CBF8C377C3}"/>
              </a:ext>
            </a:extLst>
          </p:cNvPr>
          <p:cNvSpPr txBox="1"/>
          <p:nvPr/>
        </p:nvSpPr>
        <p:spPr>
          <a:xfrm>
            <a:off x="506479" y="4806632"/>
            <a:ext cx="6202543" cy="369332"/>
          </a:xfrm>
          <a:prstGeom prst="rect">
            <a:avLst/>
          </a:prstGeom>
          <a:noFill/>
        </p:spPr>
        <p:txBody>
          <a:bodyPr wrap="square" rtlCol="0">
            <a:spAutoFit/>
          </a:bodyPr>
          <a:lstStyle/>
          <a:p>
            <a:r>
              <a:rPr lang="en-US" dirty="0"/>
              <a:t>*low Q chip 1 and chip2 have the same design</a:t>
            </a:r>
          </a:p>
        </p:txBody>
      </p:sp>
      <p:sp>
        <p:nvSpPr>
          <p:cNvPr id="7" name="Rectangle 6">
            <a:extLst>
              <a:ext uri="{FF2B5EF4-FFF2-40B4-BE49-F238E27FC236}">
                <a16:creationId xmlns:a16="http://schemas.microsoft.com/office/drawing/2014/main" id="{5DEC1D93-51DB-4414-B8E3-2358C826197F}"/>
              </a:ext>
            </a:extLst>
          </p:cNvPr>
          <p:cNvSpPr/>
          <p:nvPr/>
        </p:nvSpPr>
        <p:spPr>
          <a:xfrm>
            <a:off x="506479" y="5328760"/>
            <a:ext cx="7468263" cy="1200329"/>
          </a:xfrm>
          <a:prstGeom prst="rect">
            <a:avLst/>
          </a:prstGeom>
        </p:spPr>
        <p:txBody>
          <a:bodyPr wrap="none">
            <a:spAutoFit/>
          </a:bodyPr>
          <a:lstStyle/>
          <a:p>
            <a:r>
              <a:rPr lang="en-US" dirty="0">
                <a:highlight>
                  <a:srgbClr val="00FF00"/>
                </a:highlight>
              </a:rPr>
              <a:t>*designed f and Q based on C from analytical formulas(</a:t>
            </a:r>
            <a:r>
              <a:rPr lang="en-US" dirty="0" err="1">
                <a:highlight>
                  <a:srgbClr val="00FF00"/>
                </a:highlight>
              </a:rPr>
              <a:t>Mazin</a:t>
            </a:r>
            <a:r>
              <a:rPr lang="en-US" dirty="0">
                <a:highlight>
                  <a:srgbClr val="00FF00"/>
                </a:highlight>
              </a:rPr>
              <a:t>).</a:t>
            </a:r>
          </a:p>
          <a:p>
            <a:endParaRPr lang="en-US" dirty="0"/>
          </a:p>
          <a:p>
            <a:r>
              <a:rPr lang="en-US" dirty="0"/>
              <a:t>*Caltech </a:t>
            </a:r>
            <a:r>
              <a:rPr lang="en-US" dirty="0" err="1"/>
              <a:t>Mazin</a:t>
            </a:r>
            <a:r>
              <a:rPr lang="en-US" dirty="0"/>
              <a:t> thesis gives formula for approximated designed f, which gives </a:t>
            </a:r>
          </a:p>
          <a:p>
            <a:r>
              <a:rPr lang="en-US" dirty="0"/>
              <a:t>results close to designed f from ABCD matrix method</a:t>
            </a:r>
          </a:p>
        </p:txBody>
      </p:sp>
    </p:spTree>
    <p:extLst>
      <p:ext uri="{BB962C8B-B14F-4D97-AF65-F5344CB8AC3E}">
        <p14:creationId xmlns:p14="http://schemas.microsoft.com/office/powerpoint/2010/main" val="3470175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91AF-9874-4B29-BE40-00544E6D4F8B}"/>
              </a:ext>
            </a:extLst>
          </p:cNvPr>
          <p:cNvSpPr>
            <a:spLocks noGrp="1"/>
          </p:cNvSpPr>
          <p:nvPr>
            <p:ph type="title"/>
          </p:nvPr>
        </p:nvSpPr>
        <p:spPr/>
        <p:txBody>
          <a:bodyPr>
            <a:normAutofit/>
          </a:bodyPr>
          <a:lstStyle/>
          <a:p>
            <a:pPr algn="ctr"/>
            <a:r>
              <a:rPr lang="en-US" dirty="0"/>
              <a:t>Designed </a:t>
            </a:r>
            <a:r>
              <a:rPr lang="en-US" dirty="0">
                <a:highlight>
                  <a:srgbClr val="00FF00"/>
                </a:highlight>
              </a:rPr>
              <a:t>(analytical formulas)</a:t>
            </a:r>
            <a:r>
              <a:rPr lang="en-US" dirty="0"/>
              <a:t> and Measured Resonances (low Q chip 2)</a:t>
            </a:r>
          </a:p>
        </p:txBody>
      </p:sp>
      <p:graphicFrame>
        <p:nvGraphicFramePr>
          <p:cNvPr id="4" name="Table 3">
            <a:extLst>
              <a:ext uri="{FF2B5EF4-FFF2-40B4-BE49-F238E27FC236}">
                <a16:creationId xmlns:a16="http://schemas.microsoft.com/office/drawing/2014/main" id="{D3B7E05F-3022-4562-BCF4-5B944851F1FB}"/>
              </a:ext>
            </a:extLst>
          </p:cNvPr>
          <p:cNvGraphicFramePr>
            <a:graphicFrameLocks noGrp="1"/>
          </p:cNvGraphicFramePr>
          <p:nvPr>
            <p:extLst>
              <p:ext uri="{D42A27DB-BD31-4B8C-83A1-F6EECF244321}">
                <p14:modId xmlns:p14="http://schemas.microsoft.com/office/powerpoint/2010/main" val="1438503258"/>
              </p:ext>
            </p:extLst>
          </p:nvPr>
        </p:nvGraphicFramePr>
        <p:xfrm>
          <a:off x="506485" y="2280007"/>
          <a:ext cx="10847315" cy="2133600"/>
        </p:xfrm>
        <a:graphic>
          <a:graphicData uri="http://schemas.openxmlformats.org/drawingml/2006/table">
            <a:tbl>
              <a:tblPr firstRow="1" bandRow="1">
                <a:tableStyleId>{5940675A-B579-460E-94D1-54222C63F5DA}</a:tableStyleId>
              </a:tblPr>
              <a:tblGrid>
                <a:gridCol w="2169463">
                  <a:extLst>
                    <a:ext uri="{9D8B030D-6E8A-4147-A177-3AD203B41FA5}">
                      <a16:colId xmlns:a16="http://schemas.microsoft.com/office/drawing/2014/main" val="444110907"/>
                    </a:ext>
                  </a:extLst>
                </a:gridCol>
                <a:gridCol w="2169463">
                  <a:extLst>
                    <a:ext uri="{9D8B030D-6E8A-4147-A177-3AD203B41FA5}">
                      <a16:colId xmlns:a16="http://schemas.microsoft.com/office/drawing/2014/main" val="3953272273"/>
                    </a:ext>
                  </a:extLst>
                </a:gridCol>
                <a:gridCol w="2169463">
                  <a:extLst>
                    <a:ext uri="{9D8B030D-6E8A-4147-A177-3AD203B41FA5}">
                      <a16:colId xmlns:a16="http://schemas.microsoft.com/office/drawing/2014/main" val="1747855133"/>
                    </a:ext>
                  </a:extLst>
                </a:gridCol>
                <a:gridCol w="2169463">
                  <a:extLst>
                    <a:ext uri="{9D8B030D-6E8A-4147-A177-3AD203B41FA5}">
                      <a16:colId xmlns:a16="http://schemas.microsoft.com/office/drawing/2014/main" val="3845494353"/>
                    </a:ext>
                  </a:extLst>
                </a:gridCol>
                <a:gridCol w="2169463">
                  <a:extLst>
                    <a:ext uri="{9D8B030D-6E8A-4147-A177-3AD203B41FA5}">
                      <a16:colId xmlns:a16="http://schemas.microsoft.com/office/drawing/2014/main" val="900589087"/>
                    </a:ext>
                  </a:extLst>
                </a:gridCol>
              </a:tblGrid>
              <a:tr h="167983">
                <a:tc>
                  <a:txBody>
                    <a:bodyPr/>
                    <a:lstStyle/>
                    <a:p>
                      <a:pPr algn="ctr"/>
                      <a:r>
                        <a:rPr lang="en-US" sz="1400" dirty="0"/>
                        <a:t>Low Q chip 2</a:t>
                      </a:r>
                    </a:p>
                  </a:txBody>
                  <a:tcPr/>
                </a:tc>
                <a:tc>
                  <a:txBody>
                    <a:bodyPr/>
                    <a:lstStyle/>
                    <a:p>
                      <a:pPr algn="ctr"/>
                      <a:r>
                        <a:rPr lang="en-US" sz="1400" dirty="0"/>
                        <a:t>Designed f(GHz)</a:t>
                      </a:r>
                    </a:p>
                  </a:txBody>
                  <a:tcPr/>
                </a:tc>
                <a:tc>
                  <a:txBody>
                    <a:bodyPr/>
                    <a:lstStyle/>
                    <a:p>
                      <a:pPr algn="ctr"/>
                      <a:r>
                        <a:rPr lang="en-US" sz="1400" dirty="0"/>
                        <a:t>Measured f(GHz)</a:t>
                      </a:r>
                    </a:p>
                  </a:txBody>
                  <a:tcPr/>
                </a:tc>
                <a:tc>
                  <a:txBody>
                    <a:bodyPr/>
                    <a:lstStyle/>
                    <a:p>
                      <a:pPr algn="ctr"/>
                      <a:r>
                        <a:rPr lang="en-US" sz="1400" dirty="0"/>
                        <a:t>Designed Q</a:t>
                      </a:r>
                    </a:p>
                  </a:txBody>
                  <a:tcPr/>
                </a:tc>
                <a:tc>
                  <a:txBody>
                    <a:bodyPr/>
                    <a:lstStyle/>
                    <a:p>
                      <a:pPr algn="ctr"/>
                      <a:r>
                        <a:rPr lang="en-US" sz="1400" dirty="0"/>
                        <a:t>Measured Q</a:t>
                      </a:r>
                    </a:p>
                  </a:txBody>
                  <a:tcPr/>
                </a:tc>
                <a:extLst>
                  <a:ext uri="{0D108BD9-81ED-4DB2-BD59-A6C34878D82A}">
                    <a16:rowId xmlns:a16="http://schemas.microsoft.com/office/drawing/2014/main" val="1503974859"/>
                  </a:ext>
                </a:extLst>
              </a:tr>
              <a:tr h="204380">
                <a:tc>
                  <a:txBody>
                    <a:bodyPr/>
                    <a:lstStyle/>
                    <a:p>
                      <a:pPr algn="ctr"/>
                      <a:r>
                        <a:rPr lang="en-US" sz="1400" dirty="0"/>
                        <a:t>1</a:t>
                      </a:r>
                    </a:p>
                  </a:txBody>
                  <a:tcPr/>
                </a:tc>
                <a:tc>
                  <a:txBody>
                    <a:bodyPr/>
                    <a:lstStyle/>
                    <a:p>
                      <a:pPr algn="ctr"/>
                      <a:r>
                        <a:rPr lang="en-US" sz="1400" dirty="0"/>
                        <a:t>10.4952</a:t>
                      </a:r>
                    </a:p>
                  </a:txBody>
                  <a:tcPr/>
                </a:tc>
                <a:tc>
                  <a:txBody>
                    <a:bodyPr/>
                    <a:lstStyle/>
                    <a:p>
                      <a:pPr algn="ctr"/>
                      <a:r>
                        <a:rPr lang="en-US" sz="1400" dirty="0"/>
                        <a:t>9.285</a:t>
                      </a:r>
                    </a:p>
                  </a:txBody>
                  <a:tcPr/>
                </a:tc>
                <a:tc>
                  <a:txBody>
                    <a:bodyPr/>
                    <a:lstStyle/>
                    <a:p>
                      <a:pPr algn="ctr"/>
                      <a:r>
                        <a:rPr lang="en-US" sz="1400" dirty="0"/>
                        <a:t>11,686</a:t>
                      </a:r>
                    </a:p>
                  </a:txBody>
                  <a:tcPr/>
                </a:tc>
                <a:tc>
                  <a:txBody>
                    <a:bodyPr/>
                    <a:lstStyle/>
                    <a:p>
                      <a:pPr algn="ctr"/>
                      <a:r>
                        <a:rPr lang="en-US" sz="1400" dirty="0"/>
                        <a:t>4,843</a:t>
                      </a:r>
                    </a:p>
                  </a:txBody>
                  <a:tcPr/>
                </a:tc>
                <a:extLst>
                  <a:ext uri="{0D108BD9-81ED-4DB2-BD59-A6C34878D82A}">
                    <a16:rowId xmlns:a16="http://schemas.microsoft.com/office/drawing/2014/main" val="866409543"/>
                  </a:ext>
                </a:extLst>
              </a:tr>
              <a:tr h="204380">
                <a:tc>
                  <a:txBody>
                    <a:bodyPr/>
                    <a:lstStyle/>
                    <a:p>
                      <a:pPr algn="ctr"/>
                      <a:r>
                        <a:rPr lang="en-US" sz="1400" dirty="0"/>
                        <a:t>2</a:t>
                      </a:r>
                    </a:p>
                  </a:txBody>
                  <a:tcPr/>
                </a:tc>
                <a:tc>
                  <a:txBody>
                    <a:bodyPr/>
                    <a:lstStyle/>
                    <a:p>
                      <a:pPr algn="ctr"/>
                      <a:r>
                        <a:rPr lang="en-US" sz="1400" dirty="0"/>
                        <a:t>10.7884</a:t>
                      </a:r>
                    </a:p>
                  </a:txBody>
                  <a:tcPr/>
                </a:tc>
                <a:tc>
                  <a:txBody>
                    <a:bodyPr/>
                    <a:lstStyle/>
                    <a:p>
                      <a:pPr algn="ctr"/>
                      <a:r>
                        <a:rPr lang="en-US" sz="1400" dirty="0"/>
                        <a:t>absent</a:t>
                      </a:r>
                    </a:p>
                  </a:txBody>
                  <a:tcPr/>
                </a:tc>
                <a:tc>
                  <a:txBody>
                    <a:bodyPr/>
                    <a:lstStyle/>
                    <a:p>
                      <a:pPr algn="ctr"/>
                      <a:r>
                        <a:rPr lang="en-US" sz="1400" dirty="0"/>
                        <a:t>11,055</a:t>
                      </a:r>
                    </a:p>
                  </a:txBody>
                  <a:tcPr/>
                </a:tc>
                <a:tc>
                  <a:txBody>
                    <a:bodyPr/>
                    <a:lstStyle/>
                    <a:p>
                      <a:pPr algn="ctr"/>
                      <a:r>
                        <a:rPr lang="en-US" sz="1400" dirty="0"/>
                        <a:t>absent</a:t>
                      </a:r>
                    </a:p>
                  </a:txBody>
                  <a:tcPr/>
                </a:tc>
                <a:extLst>
                  <a:ext uri="{0D108BD9-81ED-4DB2-BD59-A6C34878D82A}">
                    <a16:rowId xmlns:a16="http://schemas.microsoft.com/office/drawing/2014/main" val="4161882998"/>
                  </a:ext>
                </a:extLst>
              </a:tr>
              <a:tr h="204380">
                <a:tc>
                  <a:txBody>
                    <a:bodyPr/>
                    <a:lstStyle/>
                    <a:p>
                      <a:pPr algn="ctr"/>
                      <a:r>
                        <a:rPr lang="en-US" sz="1400" dirty="0"/>
                        <a:t>3</a:t>
                      </a:r>
                    </a:p>
                  </a:txBody>
                  <a:tcPr/>
                </a:tc>
                <a:tc>
                  <a:txBody>
                    <a:bodyPr/>
                    <a:lstStyle/>
                    <a:p>
                      <a:pPr algn="ctr"/>
                      <a:r>
                        <a:rPr lang="en-US" sz="1400" dirty="0"/>
                        <a:t>11.0086</a:t>
                      </a:r>
                    </a:p>
                  </a:txBody>
                  <a:tcPr/>
                </a:tc>
                <a:tc>
                  <a:txBody>
                    <a:bodyPr/>
                    <a:lstStyle/>
                    <a:p>
                      <a:pPr algn="ctr"/>
                      <a:r>
                        <a:rPr lang="en-US" sz="1400" dirty="0"/>
                        <a:t>9.771</a:t>
                      </a:r>
                    </a:p>
                  </a:txBody>
                  <a:tcPr/>
                </a:tc>
                <a:tc>
                  <a:txBody>
                    <a:bodyPr/>
                    <a:lstStyle/>
                    <a:p>
                      <a:pPr algn="ctr"/>
                      <a:r>
                        <a:rPr lang="en-US" sz="1400" dirty="0"/>
                        <a:t>10,614</a:t>
                      </a:r>
                    </a:p>
                  </a:txBody>
                  <a:tcPr/>
                </a:tc>
                <a:tc>
                  <a:txBody>
                    <a:bodyPr/>
                    <a:lstStyle/>
                    <a:p>
                      <a:pPr algn="ctr"/>
                      <a:r>
                        <a:rPr lang="en-US" sz="1400" dirty="0"/>
                        <a:t>3,242</a:t>
                      </a:r>
                    </a:p>
                  </a:txBody>
                  <a:tcPr/>
                </a:tc>
                <a:extLst>
                  <a:ext uri="{0D108BD9-81ED-4DB2-BD59-A6C34878D82A}">
                    <a16:rowId xmlns:a16="http://schemas.microsoft.com/office/drawing/2014/main" val="533615610"/>
                  </a:ext>
                </a:extLst>
              </a:tr>
              <a:tr h="204380">
                <a:tc>
                  <a:txBody>
                    <a:bodyPr/>
                    <a:lstStyle/>
                    <a:p>
                      <a:pPr algn="ctr"/>
                      <a:r>
                        <a:rPr lang="en-US" sz="1400" dirty="0"/>
                        <a:t>4</a:t>
                      </a:r>
                    </a:p>
                  </a:txBody>
                  <a:tcPr/>
                </a:tc>
                <a:tc>
                  <a:txBody>
                    <a:bodyPr/>
                    <a:lstStyle/>
                    <a:p>
                      <a:pPr algn="ctr"/>
                      <a:r>
                        <a:rPr lang="en-US" sz="1400" dirty="0"/>
                        <a:t>11.0136</a:t>
                      </a:r>
                    </a:p>
                  </a:txBody>
                  <a:tcPr/>
                </a:tc>
                <a:tc>
                  <a:txBody>
                    <a:bodyPr/>
                    <a:lstStyle/>
                    <a:p>
                      <a:pPr algn="ctr"/>
                      <a:r>
                        <a:rPr lang="en-US" sz="1400" dirty="0"/>
                        <a:t>9.783</a:t>
                      </a:r>
                    </a:p>
                  </a:txBody>
                  <a:tcPr/>
                </a:tc>
                <a:tc>
                  <a:txBody>
                    <a:bodyPr/>
                    <a:lstStyle/>
                    <a:p>
                      <a:pPr algn="ctr"/>
                      <a:r>
                        <a:rPr lang="en-US" sz="1400" dirty="0"/>
                        <a:t>10,604</a:t>
                      </a:r>
                    </a:p>
                  </a:txBody>
                  <a:tcPr/>
                </a:tc>
                <a:tc>
                  <a:txBody>
                    <a:bodyPr/>
                    <a:lstStyle/>
                    <a:p>
                      <a:pPr algn="ctr"/>
                      <a:r>
                        <a:rPr lang="en-US" sz="1400" dirty="0"/>
                        <a:t>3,748</a:t>
                      </a:r>
                    </a:p>
                  </a:txBody>
                  <a:tcPr/>
                </a:tc>
                <a:extLst>
                  <a:ext uri="{0D108BD9-81ED-4DB2-BD59-A6C34878D82A}">
                    <a16:rowId xmlns:a16="http://schemas.microsoft.com/office/drawing/2014/main" val="3956232663"/>
                  </a:ext>
                </a:extLst>
              </a:tr>
              <a:tr h="204380">
                <a:tc>
                  <a:txBody>
                    <a:bodyPr/>
                    <a:lstStyle/>
                    <a:p>
                      <a:pPr algn="ctr"/>
                      <a:r>
                        <a:rPr lang="en-US" sz="1400" dirty="0"/>
                        <a:t>5</a:t>
                      </a:r>
                    </a:p>
                  </a:txBody>
                  <a:tcPr/>
                </a:tc>
                <a:tc>
                  <a:txBody>
                    <a:bodyPr/>
                    <a:lstStyle/>
                    <a:p>
                      <a:pPr algn="ctr"/>
                      <a:r>
                        <a:rPr lang="en-US" sz="1400" dirty="0"/>
                        <a:t>11.0691</a:t>
                      </a:r>
                    </a:p>
                  </a:txBody>
                  <a:tcPr/>
                </a:tc>
                <a:tc>
                  <a:txBody>
                    <a:bodyPr/>
                    <a:lstStyle/>
                    <a:p>
                      <a:pPr algn="ctr"/>
                      <a:r>
                        <a:rPr lang="en-US" sz="1400" dirty="0"/>
                        <a:t>9.799</a:t>
                      </a:r>
                    </a:p>
                  </a:txBody>
                  <a:tcPr/>
                </a:tc>
                <a:tc>
                  <a:txBody>
                    <a:bodyPr/>
                    <a:lstStyle/>
                    <a:p>
                      <a:pPr algn="ctr"/>
                      <a:r>
                        <a:rPr lang="en-US" sz="1400" dirty="0"/>
                        <a:t>10,498</a:t>
                      </a:r>
                    </a:p>
                  </a:txBody>
                  <a:tcPr/>
                </a:tc>
                <a:tc>
                  <a:txBody>
                    <a:bodyPr/>
                    <a:lstStyle/>
                    <a:p>
                      <a:pPr algn="ctr"/>
                      <a:r>
                        <a:rPr lang="en-US" sz="1400" dirty="0"/>
                        <a:t>4,168</a:t>
                      </a:r>
                    </a:p>
                  </a:txBody>
                  <a:tcPr/>
                </a:tc>
                <a:extLst>
                  <a:ext uri="{0D108BD9-81ED-4DB2-BD59-A6C34878D82A}">
                    <a16:rowId xmlns:a16="http://schemas.microsoft.com/office/drawing/2014/main" val="1889856405"/>
                  </a:ext>
                </a:extLst>
              </a:tr>
              <a:tr h="204380">
                <a:tc>
                  <a:txBody>
                    <a:bodyPr/>
                    <a:lstStyle/>
                    <a:p>
                      <a:pPr algn="ctr"/>
                      <a:r>
                        <a:rPr lang="en-US" sz="1400" dirty="0"/>
                        <a:t>6</a:t>
                      </a:r>
                    </a:p>
                  </a:txBody>
                  <a:tcPr/>
                </a:tc>
                <a:tc>
                  <a:txBody>
                    <a:bodyPr/>
                    <a:lstStyle/>
                    <a:p>
                      <a:pPr algn="ctr"/>
                      <a:r>
                        <a:rPr lang="en-US" sz="1400" dirty="0"/>
                        <a:t>11.3442</a:t>
                      </a:r>
                    </a:p>
                  </a:txBody>
                  <a:tcPr/>
                </a:tc>
                <a:tc>
                  <a:txBody>
                    <a:bodyPr/>
                    <a:lstStyle/>
                    <a:p>
                      <a:pPr algn="ctr"/>
                      <a:r>
                        <a:rPr lang="en-US" sz="1400" dirty="0"/>
                        <a:t>10.091</a:t>
                      </a:r>
                    </a:p>
                  </a:txBody>
                  <a:tcPr/>
                </a:tc>
                <a:tc>
                  <a:txBody>
                    <a:bodyPr/>
                    <a:lstStyle/>
                    <a:p>
                      <a:pPr algn="ctr"/>
                      <a:r>
                        <a:rPr lang="en-US" sz="1400" dirty="0"/>
                        <a:t>999,1</a:t>
                      </a:r>
                    </a:p>
                  </a:txBody>
                  <a:tcPr/>
                </a:tc>
                <a:tc>
                  <a:txBody>
                    <a:bodyPr/>
                    <a:lstStyle/>
                    <a:p>
                      <a:pPr algn="ctr"/>
                      <a:r>
                        <a:rPr lang="en-US" sz="1400" dirty="0"/>
                        <a:t>4,538</a:t>
                      </a:r>
                    </a:p>
                  </a:txBody>
                  <a:tcPr/>
                </a:tc>
                <a:extLst>
                  <a:ext uri="{0D108BD9-81ED-4DB2-BD59-A6C34878D82A}">
                    <a16:rowId xmlns:a16="http://schemas.microsoft.com/office/drawing/2014/main" val="547618121"/>
                  </a:ext>
                </a:extLst>
              </a:tr>
            </a:tbl>
          </a:graphicData>
        </a:graphic>
      </p:graphicFrame>
      <p:sp>
        <p:nvSpPr>
          <p:cNvPr id="5" name="Rectangle 4">
            <a:extLst>
              <a:ext uri="{FF2B5EF4-FFF2-40B4-BE49-F238E27FC236}">
                <a16:creationId xmlns:a16="http://schemas.microsoft.com/office/drawing/2014/main" id="{249B1B47-2398-45B4-A582-57628E8969B8}"/>
              </a:ext>
            </a:extLst>
          </p:cNvPr>
          <p:cNvSpPr/>
          <p:nvPr/>
        </p:nvSpPr>
        <p:spPr>
          <a:xfrm>
            <a:off x="506485" y="4818260"/>
            <a:ext cx="4518609" cy="369332"/>
          </a:xfrm>
          <a:prstGeom prst="rect">
            <a:avLst/>
          </a:prstGeom>
        </p:spPr>
        <p:txBody>
          <a:bodyPr wrap="none">
            <a:spAutoFit/>
          </a:bodyPr>
          <a:lstStyle/>
          <a:p>
            <a:r>
              <a:rPr lang="en-US" dirty="0"/>
              <a:t>*low Q chip 1 and chip2 have the same design</a:t>
            </a:r>
          </a:p>
        </p:txBody>
      </p:sp>
      <p:sp>
        <p:nvSpPr>
          <p:cNvPr id="6" name="Rectangle 5">
            <a:extLst>
              <a:ext uri="{FF2B5EF4-FFF2-40B4-BE49-F238E27FC236}">
                <a16:creationId xmlns:a16="http://schemas.microsoft.com/office/drawing/2014/main" id="{37B46998-3C72-4428-9105-7074976DF786}"/>
              </a:ext>
            </a:extLst>
          </p:cNvPr>
          <p:cNvSpPr/>
          <p:nvPr/>
        </p:nvSpPr>
        <p:spPr>
          <a:xfrm>
            <a:off x="506485" y="5187592"/>
            <a:ext cx="6074355" cy="369332"/>
          </a:xfrm>
          <a:prstGeom prst="rect">
            <a:avLst/>
          </a:prstGeom>
        </p:spPr>
        <p:txBody>
          <a:bodyPr wrap="none">
            <a:spAutoFit/>
          </a:bodyPr>
          <a:lstStyle/>
          <a:p>
            <a:r>
              <a:rPr lang="en-US" dirty="0">
                <a:highlight>
                  <a:srgbClr val="00FF00"/>
                </a:highlight>
              </a:rPr>
              <a:t>*designed f and Q based on C from analytical formulas(</a:t>
            </a:r>
            <a:r>
              <a:rPr lang="en-US" dirty="0" err="1">
                <a:highlight>
                  <a:srgbClr val="00FF00"/>
                </a:highlight>
              </a:rPr>
              <a:t>Mazin</a:t>
            </a:r>
            <a:r>
              <a:rPr lang="en-US" dirty="0">
                <a:highlight>
                  <a:srgbClr val="00FF00"/>
                </a:highlight>
              </a:rPr>
              <a:t>).</a:t>
            </a:r>
          </a:p>
        </p:txBody>
      </p:sp>
    </p:spTree>
    <p:extLst>
      <p:ext uri="{BB962C8B-B14F-4D97-AF65-F5344CB8AC3E}">
        <p14:creationId xmlns:p14="http://schemas.microsoft.com/office/powerpoint/2010/main" val="598364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1A7D9-3460-4D3F-B7FF-5185AC7CB9C7}"/>
              </a:ext>
            </a:extLst>
          </p:cNvPr>
          <p:cNvSpPr>
            <a:spLocks noGrp="1"/>
          </p:cNvSpPr>
          <p:nvPr>
            <p:ph type="title"/>
          </p:nvPr>
        </p:nvSpPr>
        <p:spPr/>
        <p:txBody>
          <a:bodyPr/>
          <a:lstStyle/>
          <a:p>
            <a:pPr algn="ctr"/>
            <a:r>
              <a:rPr lang="en-US" dirty="0"/>
              <a:t>CAD drawings (file information)</a:t>
            </a:r>
          </a:p>
        </p:txBody>
      </p:sp>
      <p:sp>
        <p:nvSpPr>
          <p:cNvPr id="3" name="Content Placeholder 2">
            <a:extLst>
              <a:ext uri="{FF2B5EF4-FFF2-40B4-BE49-F238E27FC236}">
                <a16:creationId xmlns:a16="http://schemas.microsoft.com/office/drawing/2014/main" id="{BEEACC97-FA2D-4174-94FA-C733FC5977B3}"/>
              </a:ext>
            </a:extLst>
          </p:cNvPr>
          <p:cNvSpPr>
            <a:spLocks noGrp="1"/>
          </p:cNvSpPr>
          <p:nvPr>
            <p:ph idx="1"/>
          </p:nvPr>
        </p:nvSpPr>
        <p:spPr/>
        <p:txBody>
          <a:bodyPr>
            <a:normAutofit/>
          </a:bodyPr>
          <a:lstStyle/>
          <a:p>
            <a:r>
              <a:rPr lang="en-US" sz="2000" dirty="0"/>
              <a:t>I took the existing design from "</a:t>
            </a:r>
            <a:r>
              <a:rPr lang="en-US" sz="2000" dirty="0" err="1"/>
              <a:t>hangerdesign</a:t>
            </a:r>
            <a:r>
              <a:rPr lang="en-US" sz="2000" dirty="0"/>
              <a:t>" folder within "</a:t>
            </a:r>
            <a:r>
              <a:rPr lang="en-US" sz="2000" dirty="0" err="1"/>
              <a:t>resonatortestchips</a:t>
            </a:r>
            <a:r>
              <a:rPr lang="en-US" sz="2000" dirty="0"/>
              <a:t>" within "Fabrication" within "</a:t>
            </a:r>
            <a:r>
              <a:rPr lang="en-US" sz="2000" dirty="0" err="1"/>
              <a:t>FelixSchupp</a:t>
            </a:r>
            <a:r>
              <a:rPr lang="en-US" sz="2000" dirty="0"/>
              <a:t>" on "</a:t>
            </a:r>
            <a:r>
              <a:rPr lang="en-US" sz="2000" dirty="0" err="1"/>
              <a:t>jplabserver</a:t>
            </a:r>
            <a:r>
              <a:rPr lang="en-US" sz="2000" dirty="0"/>
              <a:t>."  </a:t>
            </a:r>
          </a:p>
          <a:p>
            <a:r>
              <a:rPr lang="en-US" sz="2000" dirty="0"/>
              <a:t>The name of the original file is "MUL_T5_NbEtch_2x_xor_FJS_15x15_v2."</a:t>
            </a:r>
            <a:br>
              <a:rPr lang="en-US" sz="2000" dirty="0"/>
            </a:br>
            <a:endParaRPr lang="en-US" sz="2000" dirty="0"/>
          </a:p>
          <a:p>
            <a:r>
              <a:rPr lang="en-US" sz="2000" dirty="0"/>
              <a:t>I modified the length and geometry for different amounts of capacitive coupling.</a:t>
            </a:r>
            <a:br>
              <a:rPr lang="en-US" sz="2000" dirty="0"/>
            </a:br>
            <a:endParaRPr lang="en-US" sz="2000" dirty="0"/>
          </a:p>
          <a:p>
            <a:r>
              <a:rPr lang="en-US" sz="2000" dirty="0"/>
              <a:t>My revised drawing is now stored in "quartz crystal project" folder within "</a:t>
            </a:r>
            <a:r>
              <a:rPr lang="en-US" sz="2000" dirty="0" err="1"/>
              <a:t>SeongAutocad</a:t>
            </a:r>
            <a:r>
              <a:rPr lang="en-US" sz="2000" dirty="0"/>
              <a:t>" within "</a:t>
            </a:r>
            <a:r>
              <a:rPr lang="en-US" sz="2000" dirty="0" err="1"/>
              <a:t>Seong</a:t>
            </a:r>
            <a:r>
              <a:rPr lang="en-US" sz="2000" dirty="0"/>
              <a:t>" on "</a:t>
            </a:r>
            <a:r>
              <a:rPr lang="en-US" sz="2000" dirty="0" err="1"/>
              <a:t>jplabserver</a:t>
            </a:r>
            <a:r>
              <a:rPr lang="en-US" sz="2000" dirty="0"/>
              <a:t>".</a:t>
            </a:r>
          </a:p>
          <a:p>
            <a:endParaRPr lang="en-US" sz="2000" dirty="0"/>
          </a:p>
          <a:p>
            <a:r>
              <a:rPr lang="en-US" sz="2000" dirty="0"/>
              <a:t>Previously, </a:t>
            </a:r>
            <a:r>
              <a:rPr lang="el-GR" sz="2000" dirty="0"/>
              <a:t>λ</a:t>
            </a:r>
            <a:r>
              <a:rPr lang="en-US" sz="2000" dirty="0"/>
              <a:t>/4 resonators were made on float-zone(FZ) Si wafers with a high resistivity and (1 0 0) crystal orientation before but I wasn’t able to find designed Q and designed f calculations previously done.</a:t>
            </a:r>
            <a:endParaRPr lang="en-US" dirty="0"/>
          </a:p>
        </p:txBody>
      </p:sp>
    </p:spTree>
    <p:extLst>
      <p:ext uri="{BB962C8B-B14F-4D97-AF65-F5344CB8AC3E}">
        <p14:creationId xmlns:p14="http://schemas.microsoft.com/office/powerpoint/2010/main" val="118990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DA9F-6103-4F2B-997C-E9CDF4F77CB0}"/>
              </a:ext>
            </a:extLst>
          </p:cNvPr>
          <p:cNvSpPr>
            <a:spLocks noGrp="1"/>
          </p:cNvSpPr>
          <p:nvPr>
            <p:ph type="title"/>
          </p:nvPr>
        </p:nvSpPr>
        <p:spPr/>
        <p:txBody>
          <a:bodyPr/>
          <a:lstStyle/>
          <a:p>
            <a:pPr algn="ctr"/>
            <a:r>
              <a:rPr lang="en-US" dirty="0"/>
              <a:t>Designed </a:t>
            </a:r>
            <a:r>
              <a:rPr lang="en-US" dirty="0">
                <a:highlight>
                  <a:srgbClr val="00FF00"/>
                </a:highlight>
              </a:rPr>
              <a:t>(analytical formulas)</a:t>
            </a:r>
            <a:r>
              <a:rPr lang="en-US" dirty="0"/>
              <a:t> and Measured Resonances (high Q)</a:t>
            </a:r>
          </a:p>
        </p:txBody>
      </p:sp>
      <p:graphicFrame>
        <p:nvGraphicFramePr>
          <p:cNvPr id="5" name="Table 4">
            <a:extLst>
              <a:ext uri="{FF2B5EF4-FFF2-40B4-BE49-F238E27FC236}">
                <a16:creationId xmlns:a16="http://schemas.microsoft.com/office/drawing/2014/main" id="{08F45C2F-76A0-4DB6-BA5B-FD0311C3A89D}"/>
              </a:ext>
            </a:extLst>
          </p:cNvPr>
          <p:cNvGraphicFramePr>
            <a:graphicFrameLocks noGrp="1"/>
          </p:cNvGraphicFramePr>
          <p:nvPr>
            <p:extLst>
              <p:ext uri="{D42A27DB-BD31-4B8C-83A1-F6EECF244321}">
                <p14:modId xmlns:p14="http://schemas.microsoft.com/office/powerpoint/2010/main" val="697155955"/>
              </p:ext>
            </p:extLst>
          </p:nvPr>
        </p:nvGraphicFramePr>
        <p:xfrm>
          <a:off x="506485" y="2238910"/>
          <a:ext cx="10847315" cy="2133600"/>
        </p:xfrm>
        <a:graphic>
          <a:graphicData uri="http://schemas.openxmlformats.org/drawingml/2006/table">
            <a:tbl>
              <a:tblPr firstRow="1" bandRow="1">
                <a:tableStyleId>{5940675A-B579-460E-94D1-54222C63F5DA}</a:tableStyleId>
              </a:tblPr>
              <a:tblGrid>
                <a:gridCol w="2169463">
                  <a:extLst>
                    <a:ext uri="{9D8B030D-6E8A-4147-A177-3AD203B41FA5}">
                      <a16:colId xmlns:a16="http://schemas.microsoft.com/office/drawing/2014/main" val="444110907"/>
                    </a:ext>
                  </a:extLst>
                </a:gridCol>
                <a:gridCol w="2169463">
                  <a:extLst>
                    <a:ext uri="{9D8B030D-6E8A-4147-A177-3AD203B41FA5}">
                      <a16:colId xmlns:a16="http://schemas.microsoft.com/office/drawing/2014/main" val="3953272273"/>
                    </a:ext>
                  </a:extLst>
                </a:gridCol>
                <a:gridCol w="2169463">
                  <a:extLst>
                    <a:ext uri="{9D8B030D-6E8A-4147-A177-3AD203B41FA5}">
                      <a16:colId xmlns:a16="http://schemas.microsoft.com/office/drawing/2014/main" val="1747855133"/>
                    </a:ext>
                  </a:extLst>
                </a:gridCol>
                <a:gridCol w="2169463">
                  <a:extLst>
                    <a:ext uri="{9D8B030D-6E8A-4147-A177-3AD203B41FA5}">
                      <a16:colId xmlns:a16="http://schemas.microsoft.com/office/drawing/2014/main" val="3845494353"/>
                    </a:ext>
                  </a:extLst>
                </a:gridCol>
                <a:gridCol w="2169463">
                  <a:extLst>
                    <a:ext uri="{9D8B030D-6E8A-4147-A177-3AD203B41FA5}">
                      <a16:colId xmlns:a16="http://schemas.microsoft.com/office/drawing/2014/main" val="900589087"/>
                    </a:ext>
                  </a:extLst>
                </a:gridCol>
              </a:tblGrid>
              <a:tr h="245691">
                <a:tc>
                  <a:txBody>
                    <a:bodyPr/>
                    <a:lstStyle/>
                    <a:p>
                      <a:pPr algn="ctr"/>
                      <a:r>
                        <a:rPr lang="en-US" sz="1400" dirty="0"/>
                        <a:t>High Q chip </a:t>
                      </a:r>
                    </a:p>
                  </a:txBody>
                  <a:tcPr/>
                </a:tc>
                <a:tc>
                  <a:txBody>
                    <a:bodyPr/>
                    <a:lstStyle/>
                    <a:p>
                      <a:pPr algn="ctr"/>
                      <a:r>
                        <a:rPr lang="en-US" sz="1400" dirty="0"/>
                        <a:t>Designed f(GHz)</a:t>
                      </a:r>
                    </a:p>
                  </a:txBody>
                  <a:tcPr/>
                </a:tc>
                <a:tc>
                  <a:txBody>
                    <a:bodyPr/>
                    <a:lstStyle/>
                    <a:p>
                      <a:pPr algn="ctr"/>
                      <a:r>
                        <a:rPr lang="en-US" sz="1400" dirty="0"/>
                        <a:t>Measured f(GHz)</a:t>
                      </a:r>
                    </a:p>
                  </a:txBody>
                  <a:tcPr/>
                </a:tc>
                <a:tc>
                  <a:txBody>
                    <a:bodyPr/>
                    <a:lstStyle/>
                    <a:p>
                      <a:pPr algn="ctr"/>
                      <a:r>
                        <a:rPr lang="en-US" sz="1400" dirty="0"/>
                        <a:t>Designed Q</a:t>
                      </a:r>
                    </a:p>
                  </a:txBody>
                  <a:tcPr/>
                </a:tc>
                <a:tc>
                  <a:txBody>
                    <a:bodyPr/>
                    <a:lstStyle/>
                    <a:p>
                      <a:pPr algn="ctr"/>
                      <a:r>
                        <a:rPr lang="en-US" sz="1400" dirty="0"/>
                        <a:t>Measured Q</a:t>
                      </a:r>
                    </a:p>
                  </a:txBody>
                  <a:tcPr/>
                </a:tc>
                <a:extLst>
                  <a:ext uri="{0D108BD9-81ED-4DB2-BD59-A6C34878D82A}">
                    <a16:rowId xmlns:a16="http://schemas.microsoft.com/office/drawing/2014/main" val="1503974859"/>
                  </a:ext>
                </a:extLst>
              </a:tr>
              <a:tr h="245691">
                <a:tc>
                  <a:txBody>
                    <a:bodyPr/>
                    <a:lstStyle/>
                    <a:p>
                      <a:pPr algn="ctr"/>
                      <a:r>
                        <a:rPr lang="en-US" sz="1400" dirty="0"/>
                        <a:t>1</a:t>
                      </a:r>
                    </a:p>
                  </a:txBody>
                  <a:tcPr/>
                </a:tc>
                <a:tc>
                  <a:txBody>
                    <a:bodyPr/>
                    <a:lstStyle/>
                    <a:p>
                      <a:pPr algn="ctr"/>
                      <a:r>
                        <a:rPr lang="en-US" sz="1400" dirty="0"/>
                        <a:t>11.0853</a:t>
                      </a:r>
                    </a:p>
                  </a:txBody>
                  <a:tcPr/>
                </a:tc>
                <a:tc>
                  <a:txBody>
                    <a:bodyPr/>
                    <a:lstStyle/>
                    <a:p>
                      <a:pPr algn="ctr"/>
                      <a:r>
                        <a:rPr lang="en-US" sz="1400" dirty="0"/>
                        <a:t>9.734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163,171</a:t>
                      </a:r>
                    </a:p>
                  </a:txBody>
                  <a:tcPr/>
                </a:tc>
                <a:tc>
                  <a:txBody>
                    <a:bodyPr/>
                    <a:lstStyle/>
                    <a:p>
                      <a:pPr algn="ctr"/>
                      <a:r>
                        <a:rPr lang="en-US" sz="1400" dirty="0"/>
                        <a:t>21,324</a:t>
                      </a:r>
                    </a:p>
                  </a:txBody>
                  <a:tcPr/>
                </a:tc>
                <a:extLst>
                  <a:ext uri="{0D108BD9-81ED-4DB2-BD59-A6C34878D82A}">
                    <a16:rowId xmlns:a16="http://schemas.microsoft.com/office/drawing/2014/main" val="866409543"/>
                  </a:ext>
                </a:extLst>
              </a:tr>
              <a:tr h="245691">
                <a:tc>
                  <a:txBody>
                    <a:bodyPr/>
                    <a:lstStyle/>
                    <a:p>
                      <a:pPr algn="ctr"/>
                      <a:r>
                        <a:rPr lang="en-US" sz="1400" dirty="0"/>
                        <a:t>2</a:t>
                      </a:r>
                    </a:p>
                  </a:txBody>
                  <a:tcPr/>
                </a:tc>
                <a:tc>
                  <a:txBody>
                    <a:bodyPr/>
                    <a:lstStyle/>
                    <a:p>
                      <a:pPr algn="ctr"/>
                      <a:r>
                        <a:rPr lang="en-US" sz="1400" dirty="0"/>
                        <a:t>11.3267</a:t>
                      </a:r>
                    </a:p>
                  </a:txBody>
                  <a:tcPr/>
                </a:tc>
                <a:tc>
                  <a:txBody>
                    <a:bodyPr/>
                    <a:lstStyle/>
                    <a:p>
                      <a:pPr algn="ctr"/>
                      <a:r>
                        <a:rPr lang="en-US" sz="1400" dirty="0"/>
                        <a:t>9.962</a:t>
                      </a:r>
                    </a:p>
                  </a:txBody>
                  <a:tcPr/>
                </a:tc>
                <a:tc>
                  <a:txBody>
                    <a:bodyPr/>
                    <a:lstStyle/>
                    <a:p>
                      <a:pPr algn="ctr"/>
                      <a:r>
                        <a:rPr lang="en-US" sz="1400" dirty="0"/>
                        <a:t>156,277</a:t>
                      </a:r>
                    </a:p>
                  </a:txBody>
                  <a:tcPr/>
                </a:tc>
                <a:tc>
                  <a:txBody>
                    <a:bodyPr/>
                    <a:lstStyle/>
                    <a:p>
                      <a:pPr algn="ctr"/>
                      <a:r>
                        <a:rPr lang="en-US" sz="1400" dirty="0"/>
                        <a:t>20,882</a:t>
                      </a:r>
                    </a:p>
                  </a:txBody>
                  <a:tcPr/>
                </a:tc>
                <a:extLst>
                  <a:ext uri="{0D108BD9-81ED-4DB2-BD59-A6C34878D82A}">
                    <a16:rowId xmlns:a16="http://schemas.microsoft.com/office/drawing/2014/main" val="4161882998"/>
                  </a:ext>
                </a:extLst>
              </a:tr>
              <a:tr h="245691">
                <a:tc>
                  <a:txBody>
                    <a:bodyPr/>
                    <a:lstStyle/>
                    <a:p>
                      <a:pPr algn="ctr"/>
                      <a:r>
                        <a:rPr lang="en-US" sz="1400" dirty="0"/>
                        <a:t>3</a:t>
                      </a:r>
                    </a:p>
                  </a:txBody>
                  <a:tcPr/>
                </a:tc>
                <a:tc>
                  <a:txBody>
                    <a:bodyPr/>
                    <a:lstStyle/>
                    <a:p>
                      <a:pPr algn="ctr"/>
                      <a:r>
                        <a:rPr lang="en-US" sz="1400" dirty="0"/>
                        <a:t>11.4095</a:t>
                      </a:r>
                    </a:p>
                  </a:txBody>
                  <a:tcPr/>
                </a:tc>
                <a:tc>
                  <a:txBody>
                    <a:bodyPr/>
                    <a:lstStyle/>
                    <a:p>
                      <a:pPr algn="ctr"/>
                      <a:r>
                        <a:rPr lang="en-US" sz="1400" dirty="0"/>
                        <a:t>10.043</a:t>
                      </a:r>
                    </a:p>
                  </a:txBody>
                  <a:tcPr/>
                </a:tc>
                <a:tc>
                  <a:txBody>
                    <a:bodyPr/>
                    <a:lstStyle/>
                    <a:p>
                      <a:pPr algn="ctr"/>
                      <a:r>
                        <a:rPr lang="en-US" sz="1400" dirty="0"/>
                        <a:t>154,012</a:t>
                      </a:r>
                    </a:p>
                  </a:txBody>
                  <a:tcPr/>
                </a:tc>
                <a:tc>
                  <a:txBody>
                    <a:bodyPr/>
                    <a:lstStyle/>
                    <a:p>
                      <a:pPr algn="ctr"/>
                      <a:r>
                        <a:rPr lang="en-US" sz="1400" dirty="0"/>
                        <a:t>20,514</a:t>
                      </a:r>
                    </a:p>
                  </a:txBody>
                  <a:tcPr/>
                </a:tc>
                <a:extLst>
                  <a:ext uri="{0D108BD9-81ED-4DB2-BD59-A6C34878D82A}">
                    <a16:rowId xmlns:a16="http://schemas.microsoft.com/office/drawing/2014/main" val="533615610"/>
                  </a:ext>
                </a:extLst>
              </a:tr>
              <a:tr h="245691">
                <a:tc>
                  <a:txBody>
                    <a:bodyPr/>
                    <a:lstStyle/>
                    <a:p>
                      <a:pPr algn="ctr"/>
                      <a:r>
                        <a:rPr lang="en-US" sz="1400" dirty="0"/>
                        <a:t>4</a:t>
                      </a:r>
                    </a:p>
                  </a:txBody>
                  <a:tcPr/>
                </a:tc>
                <a:tc>
                  <a:txBody>
                    <a:bodyPr/>
                    <a:lstStyle/>
                    <a:p>
                      <a:pPr algn="ctr"/>
                      <a:r>
                        <a:rPr lang="en-US" sz="1400" dirty="0"/>
                        <a:t>11.6682</a:t>
                      </a:r>
                    </a:p>
                  </a:txBody>
                  <a:tcPr/>
                </a:tc>
                <a:tc>
                  <a:txBody>
                    <a:bodyPr/>
                    <a:lstStyle/>
                    <a:p>
                      <a:pPr algn="ctr"/>
                      <a:r>
                        <a:rPr lang="en-US" sz="1400" dirty="0"/>
                        <a:t>10.281</a:t>
                      </a:r>
                    </a:p>
                  </a:txBody>
                  <a:tcPr/>
                </a:tc>
                <a:tc>
                  <a:txBody>
                    <a:bodyPr/>
                    <a:lstStyle/>
                    <a:p>
                      <a:pPr algn="ctr"/>
                      <a:r>
                        <a:rPr lang="en-US" sz="1400" dirty="0"/>
                        <a:t>147,246</a:t>
                      </a:r>
                    </a:p>
                  </a:txBody>
                  <a:tcPr/>
                </a:tc>
                <a:tc>
                  <a:txBody>
                    <a:bodyPr/>
                    <a:lstStyle/>
                    <a:p>
                      <a:pPr algn="ctr"/>
                      <a:r>
                        <a:rPr lang="en-US" sz="1400" dirty="0"/>
                        <a:t>29,603</a:t>
                      </a:r>
                    </a:p>
                  </a:txBody>
                  <a:tcPr/>
                </a:tc>
                <a:extLst>
                  <a:ext uri="{0D108BD9-81ED-4DB2-BD59-A6C34878D82A}">
                    <a16:rowId xmlns:a16="http://schemas.microsoft.com/office/drawing/2014/main" val="3956232663"/>
                  </a:ext>
                </a:extLst>
              </a:tr>
              <a:tr h="245691">
                <a:tc>
                  <a:txBody>
                    <a:bodyPr/>
                    <a:lstStyle/>
                    <a:p>
                      <a:pPr algn="ctr"/>
                      <a:r>
                        <a:rPr lang="en-US" sz="1400" dirty="0"/>
                        <a:t>5</a:t>
                      </a:r>
                    </a:p>
                  </a:txBody>
                  <a:tcPr/>
                </a:tc>
                <a:tc>
                  <a:txBody>
                    <a:bodyPr/>
                    <a:lstStyle/>
                    <a:p>
                      <a:pPr algn="ctr"/>
                      <a:r>
                        <a:rPr lang="en-US" sz="1400" dirty="0"/>
                        <a:t>11.7333</a:t>
                      </a:r>
                    </a:p>
                  </a:txBody>
                  <a:tcPr/>
                </a:tc>
                <a:tc>
                  <a:txBody>
                    <a:bodyPr/>
                    <a:lstStyle/>
                    <a:p>
                      <a:pPr algn="ctr"/>
                      <a:r>
                        <a:rPr lang="en-US" sz="1400" dirty="0"/>
                        <a:t>10.342</a:t>
                      </a:r>
                    </a:p>
                  </a:txBody>
                  <a:tcPr/>
                </a:tc>
                <a:tc>
                  <a:txBody>
                    <a:bodyPr/>
                    <a:lstStyle/>
                    <a:p>
                      <a:pPr algn="ctr"/>
                      <a:r>
                        <a:rPr lang="en-US" sz="1400" dirty="0"/>
                        <a:t>145,613</a:t>
                      </a:r>
                    </a:p>
                  </a:txBody>
                  <a:tcPr/>
                </a:tc>
                <a:tc>
                  <a:txBody>
                    <a:bodyPr/>
                    <a:lstStyle/>
                    <a:p>
                      <a:pPr algn="ctr"/>
                      <a:r>
                        <a:rPr lang="en-US" sz="1400" dirty="0"/>
                        <a:t>20,644</a:t>
                      </a:r>
                    </a:p>
                  </a:txBody>
                  <a:tcPr/>
                </a:tc>
                <a:extLst>
                  <a:ext uri="{0D108BD9-81ED-4DB2-BD59-A6C34878D82A}">
                    <a16:rowId xmlns:a16="http://schemas.microsoft.com/office/drawing/2014/main" val="1889856405"/>
                  </a:ext>
                </a:extLst>
              </a:tr>
              <a:tr h="245691">
                <a:tc>
                  <a:txBody>
                    <a:bodyPr/>
                    <a:lstStyle/>
                    <a:p>
                      <a:pPr algn="ctr"/>
                      <a:r>
                        <a:rPr lang="en-US" sz="1400" dirty="0"/>
                        <a:t>6</a:t>
                      </a:r>
                    </a:p>
                  </a:txBody>
                  <a:tcPr/>
                </a:tc>
                <a:tc>
                  <a:txBody>
                    <a:bodyPr/>
                    <a:lstStyle/>
                    <a:p>
                      <a:pPr algn="ctr"/>
                      <a:r>
                        <a:rPr lang="en-US" sz="1400" dirty="0"/>
                        <a:t>12.0519</a:t>
                      </a:r>
                    </a:p>
                  </a:txBody>
                  <a:tcPr/>
                </a:tc>
                <a:tc>
                  <a:txBody>
                    <a:bodyPr/>
                    <a:lstStyle/>
                    <a:p>
                      <a:pPr algn="ctr"/>
                      <a:r>
                        <a:rPr lang="en-US" sz="1400" dirty="0"/>
                        <a:t>10.633</a:t>
                      </a:r>
                    </a:p>
                  </a:txBody>
                  <a:tcPr/>
                </a:tc>
                <a:tc>
                  <a:txBody>
                    <a:bodyPr/>
                    <a:lstStyle/>
                    <a:p>
                      <a:pPr algn="ctr"/>
                      <a:r>
                        <a:rPr lang="en-US" sz="1400" dirty="0"/>
                        <a:t>138,001</a:t>
                      </a:r>
                    </a:p>
                  </a:txBody>
                  <a:tcPr/>
                </a:tc>
                <a:tc>
                  <a:txBody>
                    <a:bodyPr/>
                    <a:lstStyle/>
                    <a:p>
                      <a:pPr algn="ctr"/>
                      <a:r>
                        <a:rPr lang="en-US" sz="1400" dirty="0"/>
                        <a:t>21,375</a:t>
                      </a:r>
                    </a:p>
                  </a:txBody>
                  <a:tcPr/>
                </a:tc>
                <a:extLst>
                  <a:ext uri="{0D108BD9-81ED-4DB2-BD59-A6C34878D82A}">
                    <a16:rowId xmlns:a16="http://schemas.microsoft.com/office/drawing/2014/main" val="547618121"/>
                  </a:ext>
                </a:extLst>
              </a:tr>
            </a:tbl>
          </a:graphicData>
        </a:graphic>
      </p:graphicFrame>
      <p:sp>
        <p:nvSpPr>
          <p:cNvPr id="6" name="Rectangle 5">
            <a:extLst>
              <a:ext uri="{FF2B5EF4-FFF2-40B4-BE49-F238E27FC236}">
                <a16:creationId xmlns:a16="http://schemas.microsoft.com/office/drawing/2014/main" id="{D4BAE3D4-816C-4F96-A450-E32B0B981380}"/>
              </a:ext>
            </a:extLst>
          </p:cNvPr>
          <p:cNvSpPr/>
          <p:nvPr/>
        </p:nvSpPr>
        <p:spPr>
          <a:xfrm>
            <a:off x="506485" y="5167312"/>
            <a:ext cx="8791627" cy="369332"/>
          </a:xfrm>
          <a:prstGeom prst="rect">
            <a:avLst/>
          </a:prstGeom>
        </p:spPr>
        <p:txBody>
          <a:bodyPr wrap="square">
            <a:spAutoFit/>
          </a:bodyPr>
          <a:lstStyle/>
          <a:p>
            <a:r>
              <a:rPr lang="en-US" dirty="0"/>
              <a:t>*designed f and Q based on C from Maxwell and </a:t>
            </a:r>
            <a:r>
              <a:rPr lang="en-US" dirty="0" err="1"/>
              <a:t>Mazin</a:t>
            </a:r>
            <a:r>
              <a:rPr lang="en-US" dirty="0"/>
              <a:t> thesis analytical formulas</a:t>
            </a:r>
          </a:p>
        </p:txBody>
      </p:sp>
    </p:spTree>
    <p:extLst>
      <p:ext uri="{BB962C8B-B14F-4D97-AF65-F5344CB8AC3E}">
        <p14:creationId xmlns:p14="http://schemas.microsoft.com/office/powerpoint/2010/main" val="626495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74EC-AB37-41D0-803C-34A23216A2ED}"/>
              </a:ext>
            </a:extLst>
          </p:cNvPr>
          <p:cNvSpPr>
            <a:spLocks noGrp="1"/>
          </p:cNvSpPr>
          <p:nvPr>
            <p:ph type="title"/>
          </p:nvPr>
        </p:nvSpPr>
        <p:spPr/>
        <p:txBody>
          <a:bodyPr>
            <a:normAutofit fontScale="90000"/>
          </a:bodyPr>
          <a:lstStyle/>
          <a:p>
            <a:pPr algn="ctr"/>
            <a:r>
              <a:rPr lang="en-US" dirty="0"/>
              <a:t>Designed and Experimental Resonance Plot</a:t>
            </a:r>
            <a:br>
              <a:rPr lang="en-US" dirty="0"/>
            </a:br>
            <a:r>
              <a:rPr lang="en-US" dirty="0"/>
              <a:t>for Low Q resonators chip 1</a:t>
            </a:r>
            <a:br>
              <a:rPr lang="en-US" dirty="0"/>
            </a:br>
            <a:r>
              <a:rPr lang="en-US" dirty="0">
                <a:highlight>
                  <a:srgbClr val="00FF00"/>
                </a:highlight>
              </a:rPr>
              <a:t>(</a:t>
            </a:r>
            <a:r>
              <a:rPr lang="el-GR" i="1" dirty="0">
                <a:highlight>
                  <a:srgbClr val="00FF00"/>
                </a:highlight>
              </a:rPr>
              <a:t>ε</a:t>
            </a:r>
            <a:r>
              <a:rPr lang="en-US" i="1" baseline="-25000" dirty="0">
                <a:highlight>
                  <a:srgbClr val="00FF00"/>
                </a:highlight>
              </a:rPr>
              <a:t>r</a:t>
            </a:r>
            <a:r>
              <a:rPr lang="en-US" dirty="0">
                <a:highlight>
                  <a:srgbClr val="00FF00"/>
                </a:highlight>
              </a:rPr>
              <a:t>=3.78 and coupler length included)</a:t>
            </a:r>
            <a:endParaRPr lang="en-US" dirty="0"/>
          </a:p>
        </p:txBody>
      </p:sp>
      <p:pic>
        <p:nvPicPr>
          <p:cNvPr id="7" name="Picture 6">
            <a:extLst>
              <a:ext uri="{FF2B5EF4-FFF2-40B4-BE49-F238E27FC236}">
                <a16:creationId xmlns:a16="http://schemas.microsoft.com/office/drawing/2014/main" id="{CA6D8FF2-D5AC-41A5-AC93-161070B49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1467" y="2089908"/>
            <a:ext cx="5800115" cy="4791074"/>
          </a:xfrm>
          <a:prstGeom prst="rect">
            <a:avLst/>
          </a:prstGeom>
        </p:spPr>
      </p:pic>
      <p:pic>
        <p:nvPicPr>
          <p:cNvPr id="10" name="Picture 9" descr="A close up of a map&#10;&#10;Description automatically generated">
            <a:extLst>
              <a:ext uri="{FF2B5EF4-FFF2-40B4-BE49-F238E27FC236}">
                <a16:creationId xmlns:a16="http://schemas.microsoft.com/office/drawing/2014/main" id="{EF3CA4C1-D768-42D1-AA71-DCD6E76DC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18" y="2089908"/>
            <a:ext cx="5527685" cy="4402967"/>
          </a:xfrm>
          <a:prstGeom prst="rect">
            <a:avLst/>
          </a:prstGeom>
        </p:spPr>
      </p:pic>
    </p:spTree>
    <p:extLst>
      <p:ext uri="{BB962C8B-B14F-4D97-AF65-F5344CB8AC3E}">
        <p14:creationId xmlns:p14="http://schemas.microsoft.com/office/powerpoint/2010/main" val="95852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74EC-AB37-41D0-803C-34A23216A2ED}"/>
              </a:ext>
            </a:extLst>
          </p:cNvPr>
          <p:cNvSpPr>
            <a:spLocks noGrp="1"/>
          </p:cNvSpPr>
          <p:nvPr>
            <p:ph type="title"/>
          </p:nvPr>
        </p:nvSpPr>
        <p:spPr/>
        <p:txBody>
          <a:bodyPr>
            <a:normAutofit fontScale="90000"/>
          </a:bodyPr>
          <a:lstStyle/>
          <a:p>
            <a:pPr algn="ctr"/>
            <a:r>
              <a:rPr lang="en-US" dirty="0"/>
              <a:t>Designed and Experimental Resonance Plot</a:t>
            </a:r>
            <a:br>
              <a:rPr lang="en-US" dirty="0"/>
            </a:br>
            <a:r>
              <a:rPr lang="en-US" dirty="0"/>
              <a:t>for Low Q resonators chip 2</a:t>
            </a:r>
            <a:br>
              <a:rPr lang="en-US" dirty="0"/>
            </a:br>
            <a:r>
              <a:rPr lang="en-US" dirty="0">
                <a:highlight>
                  <a:srgbClr val="00FF00"/>
                </a:highlight>
              </a:rPr>
              <a:t>(</a:t>
            </a:r>
            <a:r>
              <a:rPr lang="el-GR" i="1" dirty="0">
                <a:highlight>
                  <a:srgbClr val="00FF00"/>
                </a:highlight>
              </a:rPr>
              <a:t>ε</a:t>
            </a:r>
            <a:r>
              <a:rPr lang="en-US" i="1" baseline="-25000" dirty="0">
                <a:highlight>
                  <a:srgbClr val="00FF00"/>
                </a:highlight>
              </a:rPr>
              <a:t>r</a:t>
            </a:r>
            <a:r>
              <a:rPr lang="en-US" dirty="0">
                <a:highlight>
                  <a:srgbClr val="00FF00"/>
                </a:highlight>
              </a:rPr>
              <a:t>=3.78 and coupler length included)</a:t>
            </a:r>
            <a:endParaRPr lang="en-US" dirty="0"/>
          </a:p>
        </p:txBody>
      </p:sp>
      <p:pic>
        <p:nvPicPr>
          <p:cNvPr id="4" name="Picture 3">
            <a:extLst>
              <a:ext uri="{FF2B5EF4-FFF2-40B4-BE49-F238E27FC236}">
                <a16:creationId xmlns:a16="http://schemas.microsoft.com/office/drawing/2014/main" id="{6FF84D56-1351-4EEC-BFBF-A37B776CB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5503" y="2023281"/>
            <a:ext cx="5863342" cy="4638961"/>
          </a:xfrm>
          <a:prstGeom prst="rect">
            <a:avLst/>
          </a:prstGeom>
        </p:spPr>
      </p:pic>
      <p:pic>
        <p:nvPicPr>
          <p:cNvPr id="6" name="Picture 5" descr="A close up of a map&#10;&#10;Description automatically generated">
            <a:extLst>
              <a:ext uri="{FF2B5EF4-FFF2-40B4-BE49-F238E27FC236}">
                <a16:creationId xmlns:a16="http://schemas.microsoft.com/office/drawing/2014/main" id="{3BCB1819-229B-4BCF-A4DC-1AD3E736D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46" y="2023281"/>
            <a:ext cx="5370857" cy="4520736"/>
          </a:xfrm>
          <a:prstGeom prst="rect">
            <a:avLst/>
          </a:prstGeom>
        </p:spPr>
      </p:pic>
    </p:spTree>
    <p:extLst>
      <p:ext uri="{BB962C8B-B14F-4D97-AF65-F5344CB8AC3E}">
        <p14:creationId xmlns:p14="http://schemas.microsoft.com/office/powerpoint/2010/main" val="2808100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16BD2-A9F7-417D-8EB3-E92C69CCD2F3}"/>
              </a:ext>
            </a:extLst>
          </p:cNvPr>
          <p:cNvSpPr>
            <a:spLocks noGrp="1"/>
          </p:cNvSpPr>
          <p:nvPr>
            <p:ph type="title"/>
          </p:nvPr>
        </p:nvSpPr>
        <p:spPr/>
        <p:txBody>
          <a:bodyPr>
            <a:normAutofit fontScale="90000"/>
          </a:bodyPr>
          <a:lstStyle/>
          <a:p>
            <a:pPr algn="ctr"/>
            <a:r>
              <a:rPr lang="en-US" dirty="0"/>
              <a:t>Designed and Experimental Resonance Plot</a:t>
            </a:r>
            <a:br>
              <a:rPr lang="en-US" dirty="0"/>
            </a:br>
            <a:r>
              <a:rPr lang="en-US" dirty="0"/>
              <a:t>for High Q resonators chip</a:t>
            </a:r>
            <a:br>
              <a:rPr lang="en-US" dirty="0"/>
            </a:br>
            <a:r>
              <a:rPr lang="en-US" dirty="0">
                <a:highlight>
                  <a:srgbClr val="00FF00"/>
                </a:highlight>
              </a:rPr>
              <a:t>(</a:t>
            </a:r>
            <a:r>
              <a:rPr lang="el-GR" i="1" dirty="0">
                <a:highlight>
                  <a:srgbClr val="00FF00"/>
                </a:highlight>
              </a:rPr>
              <a:t>ε</a:t>
            </a:r>
            <a:r>
              <a:rPr lang="en-US" i="1" baseline="-25000" dirty="0">
                <a:highlight>
                  <a:srgbClr val="00FF00"/>
                </a:highlight>
              </a:rPr>
              <a:t>r</a:t>
            </a:r>
            <a:r>
              <a:rPr lang="en-US" dirty="0">
                <a:highlight>
                  <a:srgbClr val="00FF00"/>
                </a:highlight>
              </a:rPr>
              <a:t>=3.78 and coupler length included)</a:t>
            </a:r>
            <a:r>
              <a:rPr lang="en-US" dirty="0"/>
              <a:t> </a:t>
            </a:r>
          </a:p>
        </p:txBody>
      </p:sp>
      <p:pic>
        <p:nvPicPr>
          <p:cNvPr id="10" name="Picture 9">
            <a:extLst>
              <a:ext uri="{FF2B5EF4-FFF2-40B4-BE49-F238E27FC236}">
                <a16:creationId xmlns:a16="http://schemas.microsoft.com/office/drawing/2014/main" id="{0844B3D1-E08C-40E4-A193-63DC4CBD5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698" y="1918276"/>
            <a:ext cx="6271302" cy="4939724"/>
          </a:xfrm>
          <a:prstGeom prst="rect">
            <a:avLst/>
          </a:prstGeom>
        </p:spPr>
      </p:pic>
      <p:pic>
        <p:nvPicPr>
          <p:cNvPr id="12" name="Picture 11" descr="A close up of a map&#10;&#10;Description automatically generated">
            <a:extLst>
              <a:ext uri="{FF2B5EF4-FFF2-40B4-BE49-F238E27FC236}">
                <a16:creationId xmlns:a16="http://schemas.microsoft.com/office/drawing/2014/main" id="{E506D0DA-3E86-427C-9783-8090B5FC4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3" y="2054225"/>
            <a:ext cx="5838825" cy="4438650"/>
          </a:xfrm>
          <a:prstGeom prst="rect">
            <a:avLst/>
          </a:prstGeom>
        </p:spPr>
      </p:pic>
    </p:spTree>
    <p:extLst>
      <p:ext uri="{BB962C8B-B14F-4D97-AF65-F5344CB8AC3E}">
        <p14:creationId xmlns:p14="http://schemas.microsoft.com/office/powerpoint/2010/main" val="4122597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CB9F-8642-4024-880F-A2BCD82F14C7}"/>
              </a:ext>
            </a:extLst>
          </p:cNvPr>
          <p:cNvSpPr>
            <a:spLocks noGrp="1"/>
          </p:cNvSpPr>
          <p:nvPr>
            <p:ph type="title"/>
          </p:nvPr>
        </p:nvSpPr>
        <p:spPr/>
        <p:txBody>
          <a:bodyPr/>
          <a:lstStyle/>
          <a:p>
            <a:pPr algn="ctr"/>
            <a:r>
              <a:rPr lang="en-US" dirty="0"/>
              <a:t>Consistency Test Between Low Q chip 1 and 2</a:t>
            </a:r>
            <a:br>
              <a:rPr lang="en-US" dirty="0"/>
            </a:br>
            <a:r>
              <a:rPr lang="en-US" dirty="0">
                <a:highlight>
                  <a:srgbClr val="00FF00"/>
                </a:highlight>
              </a:rPr>
              <a:t>(</a:t>
            </a:r>
            <a:r>
              <a:rPr lang="el-GR" i="1" dirty="0">
                <a:highlight>
                  <a:srgbClr val="00FF00"/>
                </a:highlight>
              </a:rPr>
              <a:t>ε</a:t>
            </a:r>
            <a:r>
              <a:rPr lang="en-US" i="1" baseline="-25000" dirty="0">
                <a:highlight>
                  <a:srgbClr val="00FF00"/>
                </a:highlight>
              </a:rPr>
              <a:t>r</a:t>
            </a:r>
            <a:r>
              <a:rPr lang="en-US" dirty="0">
                <a:highlight>
                  <a:srgbClr val="00FF00"/>
                </a:highlight>
              </a:rPr>
              <a:t>=3.78 and coupler length included)</a:t>
            </a:r>
            <a:endParaRPr lang="en-US" dirty="0"/>
          </a:p>
        </p:txBody>
      </p:sp>
      <p:pic>
        <p:nvPicPr>
          <p:cNvPr id="6" name="Picture 5" descr="A close up of a map&#10;&#10;Description automatically generated">
            <a:extLst>
              <a:ext uri="{FF2B5EF4-FFF2-40B4-BE49-F238E27FC236}">
                <a16:creationId xmlns:a16="http://schemas.microsoft.com/office/drawing/2014/main" id="{6C42864E-6C85-4612-A2F4-C4D3CDDB4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63" y="1856305"/>
            <a:ext cx="5754338" cy="463059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620FFD6-D7D8-4D50-9DBD-CED22B140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499" y="1732632"/>
            <a:ext cx="5990690" cy="5125368"/>
          </a:xfrm>
          <a:prstGeom prst="rect">
            <a:avLst/>
          </a:prstGeom>
        </p:spPr>
      </p:pic>
    </p:spTree>
    <p:extLst>
      <p:ext uri="{BB962C8B-B14F-4D97-AF65-F5344CB8AC3E}">
        <p14:creationId xmlns:p14="http://schemas.microsoft.com/office/powerpoint/2010/main" val="265347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A5D1-CAC3-4881-9154-3B4BD0AA9808}"/>
              </a:ext>
            </a:extLst>
          </p:cNvPr>
          <p:cNvSpPr>
            <a:spLocks noGrp="1"/>
          </p:cNvSpPr>
          <p:nvPr>
            <p:ph type="title"/>
          </p:nvPr>
        </p:nvSpPr>
        <p:spPr/>
        <p:txBody>
          <a:bodyPr/>
          <a:lstStyle/>
          <a:p>
            <a:pPr algn="ctr"/>
            <a:r>
              <a:rPr lang="en-US" dirty="0"/>
              <a:t>S21 spectra</a:t>
            </a:r>
          </a:p>
        </p:txBody>
      </p:sp>
      <p:pic>
        <p:nvPicPr>
          <p:cNvPr id="5" name="Content Placeholder 4" descr="A close up of a piece of paper&#10;&#10;Description automatically generated">
            <a:extLst>
              <a:ext uri="{FF2B5EF4-FFF2-40B4-BE49-F238E27FC236}">
                <a16:creationId xmlns:a16="http://schemas.microsoft.com/office/drawing/2014/main" id="{B032C192-D6A1-4206-8422-98AA721642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029" y="1491226"/>
            <a:ext cx="4654897" cy="4825379"/>
          </a:xfrm>
        </p:spPr>
      </p:pic>
      <p:pic>
        <p:nvPicPr>
          <p:cNvPr id="6" name="Picture 5" descr="A close up of a door&#10;&#10;Description automatically generated">
            <a:extLst>
              <a:ext uri="{FF2B5EF4-FFF2-40B4-BE49-F238E27FC236}">
                <a16:creationId xmlns:a16="http://schemas.microsoft.com/office/drawing/2014/main" id="{BE04B4A2-B294-490F-BFB8-0EF577F1A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275" y="1491226"/>
            <a:ext cx="2757888" cy="2068416"/>
          </a:xfrm>
          <a:prstGeom prst="rect">
            <a:avLst/>
          </a:prstGeom>
        </p:spPr>
      </p:pic>
      <p:sp>
        <p:nvSpPr>
          <p:cNvPr id="7" name="TextBox 6">
            <a:extLst>
              <a:ext uri="{FF2B5EF4-FFF2-40B4-BE49-F238E27FC236}">
                <a16:creationId xmlns:a16="http://schemas.microsoft.com/office/drawing/2014/main" id="{7503A150-6A6C-4840-B6DA-B0A2B9C6CA47}"/>
              </a:ext>
            </a:extLst>
          </p:cNvPr>
          <p:cNvSpPr txBox="1"/>
          <p:nvPr/>
        </p:nvSpPr>
        <p:spPr>
          <a:xfrm>
            <a:off x="6400076" y="3559642"/>
            <a:ext cx="4373696" cy="2031325"/>
          </a:xfrm>
          <a:prstGeom prst="rect">
            <a:avLst/>
          </a:prstGeom>
          <a:noFill/>
        </p:spPr>
        <p:txBody>
          <a:bodyPr wrap="square" rtlCol="0">
            <a:spAutoFit/>
          </a:bodyPr>
          <a:lstStyle/>
          <a:p>
            <a:r>
              <a:rPr lang="en-US" dirty="0"/>
              <a:t>The missing resonance in the low Q resonator chip 2 spectrum attributed to the shorting in the fab (image above)</a:t>
            </a:r>
          </a:p>
          <a:p>
            <a:endParaRPr lang="en-US" dirty="0"/>
          </a:p>
          <a:p>
            <a:endParaRPr lang="en-US" dirty="0"/>
          </a:p>
          <a:p>
            <a:r>
              <a:rPr lang="en-US" dirty="0"/>
              <a:t>Low Q resonator chip 1 and Low Q resonator chip 2 are identical in design</a:t>
            </a:r>
          </a:p>
        </p:txBody>
      </p:sp>
      <p:sp>
        <p:nvSpPr>
          <p:cNvPr id="3" name="TextBox 2">
            <a:extLst>
              <a:ext uri="{FF2B5EF4-FFF2-40B4-BE49-F238E27FC236}">
                <a16:creationId xmlns:a16="http://schemas.microsoft.com/office/drawing/2014/main" id="{C8180548-1D76-450B-A433-5D6351148878}"/>
              </a:ext>
            </a:extLst>
          </p:cNvPr>
          <p:cNvSpPr txBox="1"/>
          <p:nvPr/>
        </p:nvSpPr>
        <p:spPr>
          <a:xfrm>
            <a:off x="1813532" y="3986373"/>
            <a:ext cx="1777429" cy="307777"/>
          </a:xfrm>
          <a:prstGeom prst="rect">
            <a:avLst/>
          </a:prstGeom>
          <a:noFill/>
        </p:spPr>
        <p:txBody>
          <a:bodyPr wrap="square" rtlCol="0">
            <a:spAutoFit/>
          </a:bodyPr>
          <a:lstStyle/>
          <a:p>
            <a:r>
              <a:rPr lang="en-US" sz="1400" dirty="0"/>
              <a:t>9.285GHZ</a:t>
            </a:r>
          </a:p>
        </p:txBody>
      </p:sp>
      <p:sp>
        <p:nvSpPr>
          <p:cNvPr id="4" name="Rectangle 3">
            <a:extLst>
              <a:ext uri="{FF2B5EF4-FFF2-40B4-BE49-F238E27FC236}">
                <a16:creationId xmlns:a16="http://schemas.microsoft.com/office/drawing/2014/main" id="{1DD9F41D-BF52-4DCD-98C4-93C859A4D381}"/>
              </a:ext>
            </a:extLst>
          </p:cNvPr>
          <p:cNvSpPr/>
          <p:nvPr/>
        </p:nvSpPr>
        <p:spPr>
          <a:xfrm>
            <a:off x="1635346" y="2394138"/>
            <a:ext cx="904415" cy="307777"/>
          </a:xfrm>
          <a:prstGeom prst="rect">
            <a:avLst/>
          </a:prstGeom>
        </p:spPr>
        <p:txBody>
          <a:bodyPr wrap="none">
            <a:spAutoFit/>
          </a:bodyPr>
          <a:lstStyle/>
          <a:p>
            <a:r>
              <a:rPr lang="en-US" sz="1400" dirty="0"/>
              <a:t>9.244GHZ</a:t>
            </a:r>
          </a:p>
        </p:txBody>
      </p:sp>
      <p:sp>
        <p:nvSpPr>
          <p:cNvPr id="8" name="Rectangle 7">
            <a:extLst>
              <a:ext uri="{FF2B5EF4-FFF2-40B4-BE49-F238E27FC236}">
                <a16:creationId xmlns:a16="http://schemas.microsoft.com/office/drawing/2014/main" id="{9466453C-F037-4171-BAA0-0115B41991B5}"/>
              </a:ext>
            </a:extLst>
          </p:cNvPr>
          <p:cNvSpPr/>
          <p:nvPr/>
        </p:nvSpPr>
        <p:spPr>
          <a:xfrm>
            <a:off x="2307041" y="1871251"/>
            <a:ext cx="891591" cy="307777"/>
          </a:xfrm>
          <a:prstGeom prst="rect">
            <a:avLst/>
          </a:prstGeom>
        </p:spPr>
        <p:txBody>
          <a:bodyPr wrap="none">
            <a:spAutoFit/>
          </a:bodyPr>
          <a:lstStyle/>
          <a:p>
            <a:r>
              <a:rPr lang="en-US" sz="1400" dirty="0"/>
              <a:t>9.532GHz</a:t>
            </a:r>
          </a:p>
        </p:txBody>
      </p:sp>
    </p:spTree>
    <p:extLst>
      <p:ext uri="{BB962C8B-B14F-4D97-AF65-F5344CB8AC3E}">
        <p14:creationId xmlns:p14="http://schemas.microsoft.com/office/powerpoint/2010/main" val="1567132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A5D1-CAC3-4881-9154-3B4BD0AA9808}"/>
              </a:ext>
            </a:extLst>
          </p:cNvPr>
          <p:cNvSpPr>
            <a:spLocks noGrp="1"/>
          </p:cNvSpPr>
          <p:nvPr>
            <p:ph type="title"/>
          </p:nvPr>
        </p:nvSpPr>
        <p:spPr/>
        <p:txBody>
          <a:bodyPr/>
          <a:lstStyle/>
          <a:p>
            <a:pPr algn="ctr"/>
            <a:r>
              <a:rPr lang="en-US" dirty="0">
                <a:highlight>
                  <a:srgbClr val="00FF00"/>
                </a:highlight>
              </a:rPr>
              <a:t>Why high Q baseline transmission </a:t>
            </a:r>
            <a:br>
              <a:rPr lang="en-US" dirty="0">
                <a:highlight>
                  <a:srgbClr val="00FF00"/>
                </a:highlight>
              </a:rPr>
            </a:br>
            <a:r>
              <a:rPr lang="en-US" dirty="0">
                <a:highlight>
                  <a:srgbClr val="00FF00"/>
                </a:highlight>
              </a:rPr>
              <a:t>is about 25dB higher ?</a:t>
            </a:r>
          </a:p>
        </p:txBody>
      </p:sp>
      <p:grpSp>
        <p:nvGrpSpPr>
          <p:cNvPr id="35" name="Group 34">
            <a:extLst>
              <a:ext uri="{FF2B5EF4-FFF2-40B4-BE49-F238E27FC236}">
                <a16:creationId xmlns:a16="http://schemas.microsoft.com/office/drawing/2014/main" id="{1064DDCD-9F62-416C-973F-958509A300B3}"/>
              </a:ext>
            </a:extLst>
          </p:cNvPr>
          <p:cNvGrpSpPr/>
          <p:nvPr/>
        </p:nvGrpSpPr>
        <p:grpSpPr>
          <a:xfrm>
            <a:off x="1376738" y="1608495"/>
            <a:ext cx="9175855" cy="4884568"/>
            <a:chOff x="3964792" y="1690688"/>
            <a:chExt cx="8018030" cy="3956149"/>
          </a:xfrm>
        </p:grpSpPr>
        <p:pic>
          <p:nvPicPr>
            <p:cNvPr id="9" name="Content Placeholder 4">
              <a:extLst>
                <a:ext uri="{FF2B5EF4-FFF2-40B4-BE49-F238E27FC236}">
                  <a16:creationId xmlns:a16="http://schemas.microsoft.com/office/drawing/2014/main" id="{C3A96913-3AB9-4573-B2A8-56866DB3B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122" y="1690688"/>
              <a:ext cx="7886700" cy="3254511"/>
            </a:xfrm>
            <a:prstGeom prst="rect">
              <a:avLst/>
            </a:prstGeom>
          </p:spPr>
        </p:pic>
        <p:sp>
          <p:nvSpPr>
            <p:cNvPr id="10" name="TextBox 9">
              <a:extLst>
                <a:ext uri="{FF2B5EF4-FFF2-40B4-BE49-F238E27FC236}">
                  <a16:creationId xmlns:a16="http://schemas.microsoft.com/office/drawing/2014/main" id="{EF9A15C8-29E5-4FFE-8B92-4D1B06C5E39E}"/>
                </a:ext>
              </a:extLst>
            </p:cNvPr>
            <p:cNvSpPr txBox="1"/>
            <p:nvPr/>
          </p:nvSpPr>
          <p:spPr>
            <a:xfrm>
              <a:off x="3964792" y="3958588"/>
              <a:ext cx="856325" cy="369332"/>
            </a:xfrm>
            <a:prstGeom prst="rect">
              <a:avLst/>
            </a:prstGeom>
            <a:noFill/>
          </p:spPr>
          <p:txBody>
            <a:bodyPr wrap="square" rtlCol="0">
              <a:spAutoFit/>
            </a:bodyPr>
            <a:lstStyle/>
            <a:p>
              <a:r>
                <a:rPr lang="en-US" dirty="0"/>
                <a:t>Output</a:t>
              </a:r>
            </a:p>
          </p:txBody>
        </p:sp>
        <p:sp>
          <p:nvSpPr>
            <p:cNvPr id="11" name="TextBox 10">
              <a:extLst>
                <a:ext uri="{FF2B5EF4-FFF2-40B4-BE49-F238E27FC236}">
                  <a16:creationId xmlns:a16="http://schemas.microsoft.com/office/drawing/2014/main" id="{9E1728D4-CA73-48F8-9511-F6B14CFBF238}"/>
                </a:ext>
              </a:extLst>
            </p:cNvPr>
            <p:cNvSpPr txBox="1"/>
            <p:nvPr/>
          </p:nvSpPr>
          <p:spPr>
            <a:xfrm>
              <a:off x="3995386" y="2336536"/>
              <a:ext cx="684803" cy="369332"/>
            </a:xfrm>
            <a:prstGeom prst="rect">
              <a:avLst/>
            </a:prstGeom>
            <a:noFill/>
          </p:spPr>
          <p:txBody>
            <a:bodyPr wrap="square" rtlCol="0">
              <a:spAutoFit/>
            </a:bodyPr>
            <a:lstStyle/>
            <a:p>
              <a:r>
                <a:rPr lang="en-US" dirty="0"/>
                <a:t>Input</a:t>
              </a:r>
            </a:p>
          </p:txBody>
        </p:sp>
        <p:sp>
          <p:nvSpPr>
            <p:cNvPr id="12" name="TextBox 11">
              <a:extLst>
                <a:ext uri="{FF2B5EF4-FFF2-40B4-BE49-F238E27FC236}">
                  <a16:creationId xmlns:a16="http://schemas.microsoft.com/office/drawing/2014/main" id="{CD87395A-2882-419D-9741-2EDAAEC02514}"/>
                </a:ext>
              </a:extLst>
            </p:cNvPr>
            <p:cNvSpPr txBox="1"/>
            <p:nvPr/>
          </p:nvSpPr>
          <p:spPr>
            <a:xfrm>
              <a:off x="6024240" y="1822716"/>
              <a:ext cx="413896" cy="369332"/>
            </a:xfrm>
            <a:prstGeom prst="rect">
              <a:avLst/>
            </a:prstGeom>
            <a:noFill/>
          </p:spPr>
          <p:txBody>
            <a:bodyPr wrap="square" rtlCol="0">
              <a:spAutoFit/>
            </a:bodyPr>
            <a:lstStyle/>
            <a:p>
              <a:r>
                <a:rPr lang="en-US" dirty="0"/>
                <a:t>Y3</a:t>
              </a:r>
            </a:p>
          </p:txBody>
        </p:sp>
        <p:sp>
          <p:nvSpPr>
            <p:cNvPr id="13" name="TextBox 12">
              <a:extLst>
                <a:ext uri="{FF2B5EF4-FFF2-40B4-BE49-F238E27FC236}">
                  <a16:creationId xmlns:a16="http://schemas.microsoft.com/office/drawing/2014/main" id="{07F93497-6C08-4E10-A803-AA7F18D2D361}"/>
                </a:ext>
              </a:extLst>
            </p:cNvPr>
            <p:cNvSpPr txBox="1"/>
            <p:nvPr/>
          </p:nvSpPr>
          <p:spPr>
            <a:xfrm>
              <a:off x="6024240" y="4464779"/>
              <a:ext cx="413896" cy="369332"/>
            </a:xfrm>
            <a:prstGeom prst="rect">
              <a:avLst/>
            </a:prstGeom>
            <a:noFill/>
          </p:spPr>
          <p:txBody>
            <a:bodyPr wrap="square" rtlCol="0">
              <a:spAutoFit/>
            </a:bodyPr>
            <a:lstStyle/>
            <a:p>
              <a:r>
                <a:rPr lang="en-US" dirty="0"/>
                <a:t>Y1</a:t>
              </a:r>
            </a:p>
          </p:txBody>
        </p:sp>
        <p:sp>
          <p:nvSpPr>
            <p:cNvPr id="14" name="TextBox 13">
              <a:extLst>
                <a:ext uri="{FF2B5EF4-FFF2-40B4-BE49-F238E27FC236}">
                  <a16:creationId xmlns:a16="http://schemas.microsoft.com/office/drawing/2014/main" id="{15040A48-DA6C-4D6F-834F-A6057CDBF6A5}"/>
                </a:ext>
              </a:extLst>
            </p:cNvPr>
            <p:cNvSpPr txBox="1"/>
            <p:nvPr/>
          </p:nvSpPr>
          <p:spPr>
            <a:xfrm>
              <a:off x="7721354" y="1822716"/>
              <a:ext cx="413896" cy="369332"/>
            </a:xfrm>
            <a:prstGeom prst="rect">
              <a:avLst/>
            </a:prstGeom>
            <a:noFill/>
          </p:spPr>
          <p:txBody>
            <a:bodyPr wrap="square" rtlCol="0">
              <a:spAutoFit/>
            </a:bodyPr>
            <a:lstStyle/>
            <a:p>
              <a:r>
                <a:rPr lang="en-US" dirty="0"/>
                <a:t>Y4</a:t>
              </a:r>
            </a:p>
          </p:txBody>
        </p:sp>
        <p:sp>
          <p:nvSpPr>
            <p:cNvPr id="15" name="TextBox 14">
              <a:extLst>
                <a:ext uri="{FF2B5EF4-FFF2-40B4-BE49-F238E27FC236}">
                  <a16:creationId xmlns:a16="http://schemas.microsoft.com/office/drawing/2014/main" id="{177D2E51-72F8-47B7-AD4D-2261168E7338}"/>
                </a:ext>
              </a:extLst>
            </p:cNvPr>
            <p:cNvSpPr txBox="1"/>
            <p:nvPr/>
          </p:nvSpPr>
          <p:spPr>
            <a:xfrm>
              <a:off x="7721354" y="4464779"/>
              <a:ext cx="413896" cy="369332"/>
            </a:xfrm>
            <a:prstGeom prst="rect">
              <a:avLst/>
            </a:prstGeom>
            <a:noFill/>
          </p:spPr>
          <p:txBody>
            <a:bodyPr wrap="square" rtlCol="0">
              <a:spAutoFit/>
            </a:bodyPr>
            <a:lstStyle/>
            <a:p>
              <a:r>
                <a:rPr lang="en-US" dirty="0"/>
                <a:t>Y2</a:t>
              </a:r>
            </a:p>
          </p:txBody>
        </p:sp>
        <p:sp>
          <p:nvSpPr>
            <p:cNvPr id="16" name="TextBox 15">
              <a:extLst>
                <a:ext uri="{FF2B5EF4-FFF2-40B4-BE49-F238E27FC236}">
                  <a16:creationId xmlns:a16="http://schemas.microsoft.com/office/drawing/2014/main" id="{801CACC3-FDA4-4C35-975C-6C8CF166A05B}"/>
                </a:ext>
              </a:extLst>
            </p:cNvPr>
            <p:cNvSpPr txBox="1"/>
            <p:nvPr/>
          </p:nvSpPr>
          <p:spPr>
            <a:xfrm>
              <a:off x="8509987" y="1825279"/>
              <a:ext cx="426720" cy="369332"/>
            </a:xfrm>
            <a:prstGeom prst="rect">
              <a:avLst/>
            </a:prstGeom>
            <a:noFill/>
          </p:spPr>
          <p:txBody>
            <a:bodyPr wrap="square" rtlCol="0">
              <a:spAutoFit/>
            </a:bodyPr>
            <a:lstStyle/>
            <a:p>
              <a:r>
                <a:rPr lang="en-US" dirty="0"/>
                <a:t>R3</a:t>
              </a:r>
            </a:p>
          </p:txBody>
        </p:sp>
        <p:sp>
          <p:nvSpPr>
            <p:cNvPr id="17" name="TextBox 16">
              <a:extLst>
                <a:ext uri="{FF2B5EF4-FFF2-40B4-BE49-F238E27FC236}">
                  <a16:creationId xmlns:a16="http://schemas.microsoft.com/office/drawing/2014/main" id="{BB1C5444-CB41-4240-9866-0689D8A6A81F}"/>
                </a:ext>
              </a:extLst>
            </p:cNvPr>
            <p:cNvSpPr txBox="1"/>
            <p:nvPr/>
          </p:nvSpPr>
          <p:spPr>
            <a:xfrm>
              <a:off x="8477652" y="4464779"/>
              <a:ext cx="426720" cy="369332"/>
            </a:xfrm>
            <a:prstGeom prst="rect">
              <a:avLst/>
            </a:prstGeom>
            <a:noFill/>
          </p:spPr>
          <p:txBody>
            <a:bodyPr wrap="square" rtlCol="0">
              <a:spAutoFit/>
            </a:bodyPr>
            <a:lstStyle/>
            <a:p>
              <a:r>
                <a:rPr lang="en-US" dirty="0"/>
                <a:t>R1</a:t>
              </a:r>
            </a:p>
          </p:txBody>
        </p:sp>
        <p:sp>
          <p:nvSpPr>
            <p:cNvPr id="18" name="TextBox 17">
              <a:extLst>
                <a:ext uri="{FF2B5EF4-FFF2-40B4-BE49-F238E27FC236}">
                  <a16:creationId xmlns:a16="http://schemas.microsoft.com/office/drawing/2014/main" id="{E7CEEABD-9F71-4D4F-BA2D-137C7CABA1A2}"/>
                </a:ext>
              </a:extLst>
            </p:cNvPr>
            <p:cNvSpPr txBox="1"/>
            <p:nvPr/>
          </p:nvSpPr>
          <p:spPr>
            <a:xfrm>
              <a:off x="9098084" y="1822716"/>
              <a:ext cx="426720" cy="369332"/>
            </a:xfrm>
            <a:prstGeom prst="rect">
              <a:avLst/>
            </a:prstGeom>
            <a:noFill/>
          </p:spPr>
          <p:txBody>
            <a:bodyPr wrap="square" rtlCol="0">
              <a:spAutoFit/>
            </a:bodyPr>
            <a:lstStyle/>
            <a:p>
              <a:r>
                <a:rPr lang="en-US" dirty="0"/>
                <a:t>R4</a:t>
              </a:r>
            </a:p>
          </p:txBody>
        </p:sp>
        <p:sp>
          <p:nvSpPr>
            <p:cNvPr id="19" name="TextBox 18">
              <a:extLst>
                <a:ext uri="{FF2B5EF4-FFF2-40B4-BE49-F238E27FC236}">
                  <a16:creationId xmlns:a16="http://schemas.microsoft.com/office/drawing/2014/main" id="{6532A38C-99A8-4ADF-A9F6-424419844010}"/>
                </a:ext>
              </a:extLst>
            </p:cNvPr>
            <p:cNvSpPr txBox="1"/>
            <p:nvPr/>
          </p:nvSpPr>
          <p:spPr>
            <a:xfrm>
              <a:off x="9068214" y="4464779"/>
              <a:ext cx="426720" cy="369332"/>
            </a:xfrm>
            <a:prstGeom prst="rect">
              <a:avLst/>
            </a:prstGeom>
            <a:noFill/>
          </p:spPr>
          <p:txBody>
            <a:bodyPr wrap="square" rtlCol="0">
              <a:spAutoFit/>
            </a:bodyPr>
            <a:lstStyle/>
            <a:p>
              <a:r>
                <a:rPr lang="en-US" dirty="0"/>
                <a:t>R2</a:t>
              </a:r>
            </a:p>
          </p:txBody>
        </p:sp>
        <p:sp>
          <p:nvSpPr>
            <p:cNvPr id="20" name="TextBox 19">
              <a:extLst>
                <a:ext uri="{FF2B5EF4-FFF2-40B4-BE49-F238E27FC236}">
                  <a16:creationId xmlns:a16="http://schemas.microsoft.com/office/drawing/2014/main" id="{955444CA-98B1-44FB-9796-E7DA0E2C59DA}"/>
                </a:ext>
              </a:extLst>
            </p:cNvPr>
            <p:cNvSpPr txBox="1"/>
            <p:nvPr/>
          </p:nvSpPr>
          <p:spPr>
            <a:xfrm>
              <a:off x="9574630" y="1822716"/>
              <a:ext cx="426720" cy="369332"/>
            </a:xfrm>
            <a:prstGeom prst="rect">
              <a:avLst/>
            </a:prstGeom>
            <a:noFill/>
          </p:spPr>
          <p:txBody>
            <a:bodyPr wrap="square" rtlCol="0">
              <a:spAutoFit/>
            </a:bodyPr>
            <a:lstStyle/>
            <a:p>
              <a:r>
                <a:rPr lang="en-US" dirty="0"/>
                <a:t>B3</a:t>
              </a:r>
            </a:p>
          </p:txBody>
        </p:sp>
        <p:sp>
          <p:nvSpPr>
            <p:cNvPr id="21" name="TextBox 20">
              <a:extLst>
                <a:ext uri="{FF2B5EF4-FFF2-40B4-BE49-F238E27FC236}">
                  <a16:creationId xmlns:a16="http://schemas.microsoft.com/office/drawing/2014/main" id="{A01D6478-E21F-4BC7-B01F-9B80015B71AF}"/>
                </a:ext>
              </a:extLst>
            </p:cNvPr>
            <p:cNvSpPr txBox="1"/>
            <p:nvPr/>
          </p:nvSpPr>
          <p:spPr>
            <a:xfrm>
              <a:off x="9609075" y="4464779"/>
              <a:ext cx="426720" cy="369332"/>
            </a:xfrm>
            <a:prstGeom prst="rect">
              <a:avLst/>
            </a:prstGeom>
            <a:noFill/>
          </p:spPr>
          <p:txBody>
            <a:bodyPr wrap="square" rtlCol="0">
              <a:spAutoFit/>
            </a:bodyPr>
            <a:lstStyle/>
            <a:p>
              <a:r>
                <a:rPr lang="en-US" dirty="0"/>
                <a:t>B1</a:t>
              </a:r>
            </a:p>
          </p:txBody>
        </p:sp>
        <p:sp>
          <p:nvSpPr>
            <p:cNvPr id="22" name="TextBox 21">
              <a:extLst>
                <a:ext uri="{FF2B5EF4-FFF2-40B4-BE49-F238E27FC236}">
                  <a16:creationId xmlns:a16="http://schemas.microsoft.com/office/drawing/2014/main" id="{60D0C808-F680-4BBB-A9EC-8F1156E8386C}"/>
                </a:ext>
              </a:extLst>
            </p:cNvPr>
            <p:cNvSpPr txBox="1"/>
            <p:nvPr/>
          </p:nvSpPr>
          <p:spPr>
            <a:xfrm>
              <a:off x="10085621" y="4464779"/>
              <a:ext cx="426720" cy="369332"/>
            </a:xfrm>
            <a:prstGeom prst="rect">
              <a:avLst/>
            </a:prstGeom>
            <a:noFill/>
          </p:spPr>
          <p:txBody>
            <a:bodyPr wrap="square" rtlCol="0">
              <a:spAutoFit/>
            </a:bodyPr>
            <a:lstStyle/>
            <a:p>
              <a:r>
                <a:rPr lang="en-US" dirty="0"/>
                <a:t>B2</a:t>
              </a:r>
            </a:p>
          </p:txBody>
        </p:sp>
        <p:sp>
          <p:nvSpPr>
            <p:cNvPr id="23" name="TextBox 22">
              <a:extLst>
                <a:ext uri="{FF2B5EF4-FFF2-40B4-BE49-F238E27FC236}">
                  <a16:creationId xmlns:a16="http://schemas.microsoft.com/office/drawing/2014/main" id="{D73D34C2-E95A-414B-98AD-3103285A7331}"/>
                </a:ext>
              </a:extLst>
            </p:cNvPr>
            <p:cNvSpPr txBox="1"/>
            <p:nvPr/>
          </p:nvSpPr>
          <p:spPr>
            <a:xfrm>
              <a:off x="10051176" y="1822716"/>
              <a:ext cx="426720" cy="369332"/>
            </a:xfrm>
            <a:prstGeom prst="rect">
              <a:avLst/>
            </a:prstGeom>
            <a:noFill/>
          </p:spPr>
          <p:txBody>
            <a:bodyPr wrap="square" rtlCol="0">
              <a:spAutoFit/>
            </a:bodyPr>
            <a:lstStyle/>
            <a:p>
              <a:r>
                <a:rPr lang="en-US" dirty="0"/>
                <a:t>B4</a:t>
              </a:r>
            </a:p>
          </p:txBody>
        </p:sp>
        <p:sp>
          <p:nvSpPr>
            <p:cNvPr id="24" name="TextBox 23">
              <a:extLst>
                <a:ext uri="{FF2B5EF4-FFF2-40B4-BE49-F238E27FC236}">
                  <a16:creationId xmlns:a16="http://schemas.microsoft.com/office/drawing/2014/main" id="{8B64618D-C62E-4E7C-BEB2-1D52D0E4594E}"/>
                </a:ext>
              </a:extLst>
            </p:cNvPr>
            <p:cNvSpPr txBox="1"/>
            <p:nvPr/>
          </p:nvSpPr>
          <p:spPr>
            <a:xfrm>
              <a:off x="4436608" y="5000506"/>
              <a:ext cx="7041095" cy="646331"/>
            </a:xfrm>
            <a:prstGeom prst="rect">
              <a:avLst/>
            </a:prstGeom>
            <a:noFill/>
          </p:spPr>
          <p:txBody>
            <a:bodyPr wrap="none" rtlCol="0">
              <a:spAutoFit/>
            </a:bodyPr>
            <a:lstStyle/>
            <a:p>
              <a:r>
                <a:rPr lang="en-US" dirty="0"/>
                <a:t>Front view on sample box, this means on PCB input is left, output is right.</a:t>
              </a:r>
            </a:p>
            <a:p>
              <a:endParaRPr lang="en-US" dirty="0"/>
            </a:p>
          </p:txBody>
        </p:sp>
        <p:sp>
          <p:nvSpPr>
            <p:cNvPr id="25" name="Oval 24">
              <a:extLst>
                <a:ext uri="{FF2B5EF4-FFF2-40B4-BE49-F238E27FC236}">
                  <a16:creationId xmlns:a16="http://schemas.microsoft.com/office/drawing/2014/main" id="{947059AC-BAA7-45C3-B672-29959B07DB16}"/>
                </a:ext>
              </a:extLst>
            </p:cNvPr>
            <p:cNvSpPr/>
            <p:nvPr/>
          </p:nvSpPr>
          <p:spPr>
            <a:xfrm>
              <a:off x="6160166" y="2451357"/>
              <a:ext cx="142043" cy="14204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98D3247-DABA-4312-8447-84718B435D00}"/>
                </a:ext>
              </a:extLst>
            </p:cNvPr>
            <p:cNvSpPr/>
            <p:nvPr/>
          </p:nvSpPr>
          <p:spPr>
            <a:xfrm>
              <a:off x="8652325" y="2451357"/>
              <a:ext cx="142043" cy="14204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685E114-6E1D-41D5-B54E-463FD8659913}"/>
                </a:ext>
              </a:extLst>
            </p:cNvPr>
            <p:cNvSpPr/>
            <p:nvPr/>
          </p:nvSpPr>
          <p:spPr>
            <a:xfrm>
              <a:off x="9699212" y="2451357"/>
              <a:ext cx="142043" cy="14204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9D7D26C-257D-401E-8A9C-9EBBF9BFD5B7}"/>
                </a:ext>
              </a:extLst>
            </p:cNvPr>
            <p:cNvSpPr/>
            <p:nvPr/>
          </p:nvSpPr>
          <p:spPr>
            <a:xfrm>
              <a:off x="10210810" y="2450181"/>
              <a:ext cx="142043" cy="14204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19AD934-490C-48D2-9090-B722B5565445}"/>
                </a:ext>
              </a:extLst>
            </p:cNvPr>
            <p:cNvSpPr/>
            <p:nvPr/>
          </p:nvSpPr>
          <p:spPr>
            <a:xfrm>
              <a:off x="4294565" y="5323672"/>
              <a:ext cx="142043" cy="14204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0203571-3E94-4B41-979D-A0E4F12450CE}"/>
                </a:ext>
              </a:extLst>
            </p:cNvPr>
            <p:cNvSpPr txBox="1"/>
            <p:nvPr/>
          </p:nvSpPr>
          <p:spPr>
            <a:xfrm>
              <a:off x="4467046" y="5241679"/>
              <a:ext cx="5849486" cy="369332"/>
            </a:xfrm>
            <a:prstGeom prst="rect">
              <a:avLst/>
            </a:prstGeom>
            <a:noFill/>
          </p:spPr>
          <p:txBody>
            <a:bodyPr wrap="square" rtlCol="0">
              <a:spAutoFit/>
            </a:bodyPr>
            <a:lstStyle/>
            <a:p>
              <a:r>
                <a:rPr lang="en-US" dirty="0"/>
                <a:t>More </a:t>
              </a:r>
              <a:r>
                <a:rPr lang="en-US" dirty="0" err="1"/>
                <a:t>lossy</a:t>
              </a:r>
              <a:r>
                <a:rPr lang="en-US" dirty="0"/>
                <a:t> lines, always on input side (no extra att. Of signal)</a:t>
              </a:r>
            </a:p>
          </p:txBody>
        </p:sp>
      </p:grpSp>
      <p:sp>
        <p:nvSpPr>
          <p:cNvPr id="32" name="TextBox 31">
            <a:extLst>
              <a:ext uri="{FF2B5EF4-FFF2-40B4-BE49-F238E27FC236}">
                <a16:creationId xmlns:a16="http://schemas.microsoft.com/office/drawing/2014/main" id="{D97E9734-FAEB-467D-9A0A-512F3EC8545C}"/>
              </a:ext>
            </a:extLst>
          </p:cNvPr>
          <p:cNvSpPr txBox="1"/>
          <p:nvPr/>
        </p:nvSpPr>
        <p:spPr>
          <a:xfrm rot="16200000">
            <a:off x="7083527" y="3306764"/>
            <a:ext cx="837693" cy="369332"/>
          </a:xfrm>
          <a:prstGeom prst="rect">
            <a:avLst/>
          </a:prstGeom>
          <a:noFill/>
        </p:spPr>
        <p:txBody>
          <a:bodyPr wrap="square" rtlCol="0">
            <a:spAutoFit/>
          </a:bodyPr>
          <a:lstStyle/>
          <a:p>
            <a:r>
              <a:rPr lang="en-US" dirty="0">
                <a:highlight>
                  <a:srgbClr val="00FF00"/>
                </a:highlight>
              </a:rPr>
              <a:t>High Q</a:t>
            </a:r>
          </a:p>
        </p:txBody>
      </p:sp>
      <p:sp>
        <p:nvSpPr>
          <p:cNvPr id="66" name="TextBox 65">
            <a:extLst>
              <a:ext uri="{FF2B5EF4-FFF2-40B4-BE49-F238E27FC236}">
                <a16:creationId xmlns:a16="http://schemas.microsoft.com/office/drawing/2014/main" id="{8D31DE86-6EE8-4B3A-AA09-646C68ACC19F}"/>
              </a:ext>
            </a:extLst>
          </p:cNvPr>
          <p:cNvSpPr txBox="1"/>
          <p:nvPr/>
        </p:nvSpPr>
        <p:spPr>
          <a:xfrm rot="16200000">
            <a:off x="7353281" y="3136787"/>
            <a:ext cx="1375082" cy="369332"/>
          </a:xfrm>
          <a:prstGeom prst="rect">
            <a:avLst/>
          </a:prstGeom>
          <a:noFill/>
        </p:spPr>
        <p:txBody>
          <a:bodyPr wrap="square" rtlCol="0">
            <a:spAutoFit/>
          </a:bodyPr>
          <a:lstStyle/>
          <a:p>
            <a:r>
              <a:rPr lang="en-US" dirty="0">
                <a:highlight>
                  <a:srgbClr val="00FF00"/>
                </a:highlight>
              </a:rPr>
              <a:t>Low Q 2</a:t>
            </a:r>
          </a:p>
        </p:txBody>
      </p:sp>
      <p:sp>
        <p:nvSpPr>
          <p:cNvPr id="67" name="Rectangle 66">
            <a:extLst>
              <a:ext uri="{FF2B5EF4-FFF2-40B4-BE49-F238E27FC236}">
                <a16:creationId xmlns:a16="http://schemas.microsoft.com/office/drawing/2014/main" id="{610CC9C9-B337-49D7-8B0B-C958728A723B}"/>
              </a:ext>
            </a:extLst>
          </p:cNvPr>
          <p:cNvSpPr/>
          <p:nvPr/>
        </p:nvSpPr>
        <p:spPr>
          <a:xfrm rot="16200000">
            <a:off x="8172287" y="3344625"/>
            <a:ext cx="946798" cy="369332"/>
          </a:xfrm>
          <a:prstGeom prst="rect">
            <a:avLst/>
          </a:prstGeom>
        </p:spPr>
        <p:txBody>
          <a:bodyPr wrap="none">
            <a:spAutoFit/>
          </a:bodyPr>
          <a:lstStyle/>
          <a:p>
            <a:r>
              <a:rPr lang="en-US" dirty="0">
                <a:highlight>
                  <a:srgbClr val="00FF00"/>
                </a:highlight>
              </a:rPr>
              <a:t>Low Q 1</a:t>
            </a:r>
          </a:p>
        </p:txBody>
      </p:sp>
      <p:sp>
        <p:nvSpPr>
          <p:cNvPr id="68" name="Rectangle 67">
            <a:extLst>
              <a:ext uri="{FF2B5EF4-FFF2-40B4-BE49-F238E27FC236}">
                <a16:creationId xmlns:a16="http://schemas.microsoft.com/office/drawing/2014/main" id="{B80A97F4-CA25-4713-BCBD-CAFE68457526}"/>
              </a:ext>
            </a:extLst>
          </p:cNvPr>
          <p:cNvSpPr/>
          <p:nvPr/>
        </p:nvSpPr>
        <p:spPr>
          <a:xfrm>
            <a:off x="1014506" y="6420211"/>
            <a:ext cx="10757176" cy="369332"/>
          </a:xfrm>
          <a:prstGeom prst="rect">
            <a:avLst/>
          </a:prstGeom>
        </p:spPr>
        <p:txBody>
          <a:bodyPr wrap="none">
            <a:spAutoFit/>
          </a:bodyPr>
          <a:lstStyle/>
          <a:p>
            <a:r>
              <a:rPr lang="en-US" dirty="0">
                <a:highlight>
                  <a:srgbClr val="00FF00"/>
                </a:highlight>
              </a:rPr>
              <a:t>*the  lossy channels  account for the difference of 25dB (S21 characterization of the PCB shown in the next slide)  </a:t>
            </a:r>
          </a:p>
        </p:txBody>
      </p:sp>
    </p:spTree>
    <p:extLst>
      <p:ext uri="{BB962C8B-B14F-4D97-AF65-F5344CB8AC3E}">
        <p14:creationId xmlns:p14="http://schemas.microsoft.com/office/powerpoint/2010/main" val="136350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S21 measurements </a:t>
            </a:r>
            <a:br>
              <a:rPr lang="en-US" dirty="0"/>
            </a:br>
            <a:r>
              <a:rPr lang="en-US" dirty="0"/>
              <a:t>(From Felix B’s </a:t>
            </a:r>
            <a:r>
              <a:rPr lang="en-US" dirty="0" err="1"/>
              <a:t>powerpoint</a:t>
            </a:r>
            <a:r>
              <a:rPr lang="en-US" dirty="0"/>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1896" y="1825625"/>
            <a:ext cx="6688208" cy="4351338"/>
          </a:xfrm>
        </p:spPr>
      </p:pic>
      <p:sp>
        <p:nvSpPr>
          <p:cNvPr id="5" name="TextBox 4"/>
          <p:cNvSpPr txBox="1"/>
          <p:nvPr/>
        </p:nvSpPr>
        <p:spPr>
          <a:xfrm>
            <a:off x="1955155" y="6311899"/>
            <a:ext cx="8281691" cy="369332"/>
          </a:xfrm>
          <a:prstGeom prst="rect">
            <a:avLst/>
          </a:prstGeom>
          <a:noFill/>
        </p:spPr>
        <p:txBody>
          <a:bodyPr wrap="none" rtlCol="0">
            <a:spAutoFit/>
          </a:bodyPr>
          <a:lstStyle/>
          <a:p>
            <a:r>
              <a:rPr lang="en-US" dirty="0"/>
              <a:t>Measurement through blue </a:t>
            </a:r>
            <a:r>
              <a:rPr lang="en-US" dirty="0" err="1"/>
              <a:t>Minicircuits</a:t>
            </a:r>
            <a:r>
              <a:rPr lang="en-US" dirty="0"/>
              <a:t> coax cables (background) has been subtracted </a:t>
            </a:r>
          </a:p>
        </p:txBody>
      </p:sp>
    </p:spTree>
    <p:extLst>
      <p:ext uri="{BB962C8B-B14F-4D97-AF65-F5344CB8AC3E}">
        <p14:creationId xmlns:p14="http://schemas.microsoft.com/office/powerpoint/2010/main" val="1794915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44EEA-1408-4C9B-A1D9-6A612ED07E26}"/>
              </a:ext>
            </a:extLst>
          </p:cNvPr>
          <p:cNvSpPr>
            <a:spLocks noGrp="1"/>
          </p:cNvSpPr>
          <p:nvPr>
            <p:ph type="title"/>
          </p:nvPr>
        </p:nvSpPr>
        <p:spPr/>
        <p:txBody>
          <a:bodyPr/>
          <a:lstStyle/>
          <a:p>
            <a:pPr algn="ctr"/>
            <a:r>
              <a:rPr lang="en-US" dirty="0">
                <a:highlight>
                  <a:srgbClr val="00FF00"/>
                </a:highlight>
              </a:rPr>
              <a:t>What happens to designed frequency if length of coupler is excluded?</a:t>
            </a:r>
          </a:p>
        </p:txBody>
      </p:sp>
      <p:graphicFrame>
        <p:nvGraphicFramePr>
          <p:cNvPr id="4" name="Table 3">
            <a:extLst>
              <a:ext uri="{FF2B5EF4-FFF2-40B4-BE49-F238E27FC236}">
                <a16:creationId xmlns:a16="http://schemas.microsoft.com/office/drawing/2014/main" id="{6A8B5A9E-FD6E-404F-AE8F-5BE3D6415CDC}"/>
              </a:ext>
            </a:extLst>
          </p:cNvPr>
          <p:cNvGraphicFramePr>
            <a:graphicFrameLocks noGrp="1"/>
          </p:cNvGraphicFramePr>
          <p:nvPr>
            <p:extLst>
              <p:ext uri="{D42A27DB-BD31-4B8C-83A1-F6EECF244321}">
                <p14:modId xmlns:p14="http://schemas.microsoft.com/office/powerpoint/2010/main" val="456295455"/>
              </p:ext>
            </p:extLst>
          </p:nvPr>
        </p:nvGraphicFramePr>
        <p:xfrm>
          <a:off x="506485" y="2238910"/>
          <a:ext cx="11432086" cy="2610493"/>
        </p:xfrm>
        <a:graphic>
          <a:graphicData uri="http://schemas.openxmlformats.org/drawingml/2006/table">
            <a:tbl>
              <a:tblPr firstRow="1" bandRow="1">
                <a:tableStyleId>{5940675A-B579-460E-94D1-54222C63F5DA}</a:tableStyleId>
              </a:tblPr>
              <a:tblGrid>
                <a:gridCol w="2089037">
                  <a:extLst>
                    <a:ext uri="{9D8B030D-6E8A-4147-A177-3AD203B41FA5}">
                      <a16:colId xmlns:a16="http://schemas.microsoft.com/office/drawing/2014/main" val="444110907"/>
                    </a:ext>
                  </a:extLst>
                </a:gridCol>
                <a:gridCol w="2184156">
                  <a:extLst>
                    <a:ext uri="{9D8B030D-6E8A-4147-A177-3AD203B41FA5}">
                      <a16:colId xmlns:a16="http://schemas.microsoft.com/office/drawing/2014/main" val="3953272273"/>
                    </a:ext>
                  </a:extLst>
                </a:gridCol>
                <a:gridCol w="2011540">
                  <a:extLst>
                    <a:ext uri="{9D8B030D-6E8A-4147-A177-3AD203B41FA5}">
                      <a16:colId xmlns:a16="http://schemas.microsoft.com/office/drawing/2014/main" val="1747855133"/>
                    </a:ext>
                  </a:extLst>
                </a:gridCol>
                <a:gridCol w="1715784">
                  <a:extLst>
                    <a:ext uri="{9D8B030D-6E8A-4147-A177-3AD203B41FA5}">
                      <a16:colId xmlns:a16="http://schemas.microsoft.com/office/drawing/2014/main" val="3845494353"/>
                    </a:ext>
                  </a:extLst>
                </a:gridCol>
                <a:gridCol w="1746607">
                  <a:extLst>
                    <a:ext uri="{9D8B030D-6E8A-4147-A177-3AD203B41FA5}">
                      <a16:colId xmlns:a16="http://schemas.microsoft.com/office/drawing/2014/main" val="900589087"/>
                    </a:ext>
                  </a:extLst>
                </a:gridCol>
                <a:gridCol w="1684962">
                  <a:extLst>
                    <a:ext uri="{9D8B030D-6E8A-4147-A177-3AD203B41FA5}">
                      <a16:colId xmlns:a16="http://schemas.microsoft.com/office/drawing/2014/main" val="827085879"/>
                    </a:ext>
                  </a:extLst>
                </a:gridCol>
              </a:tblGrid>
              <a:tr h="745855">
                <a:tc>
                  <a:txBody>
                    <a:bodyPr/>
                    <a:lstStyle/>
                    <a:p>
                      <a:pPr algn="ctr"/>
                      <a:r>
                        <a:rPr lang="en-US" sz="1400" dirty="0"/>
                        <a:t>High Q chip </a:t>
                      </a:r>
                    </a:p>
                  </a:txBody>
                  <a:tcPr/>
                </a:tc>
                <a:tc>
                  <a:txBody>
                    <a:bodyPr/>
                    <a:lstStyle/>
                    <a:p>
                      <a:pPr algn="ctr"/>
                      <a:r>
                        <a:rPr lang="en-US" sz="1400" dirty="0"/>
                        <a:t>Designed f(GHz) </a:t>
                      </a:r>
                    </a:p>
                    <a:p>
                      <a:pPr algn="ctr"/>
                      <a:r>
                        <a:rPr lang="en-US" sz="1400" dirty="0"/>
                        <a:t>w/ coupler length</a:t>
                      </a:r>
                    </a:p>
                  </a:txBody>
                  <a:tcPr/>
                </a:tc>
                <a:tc>
                  <a:txBody>
                    <a:bodyPr/>
                    <a:lstStyle/>
                    <a:p>
                      <a:pPr algn="ctr"/>
                      <a:r>
                        <a:rPr lang="en-US" sz="1400" dirty="0"/>
                        <a:t>Designed f(GHz) </a:t>
                      </a:r>
                    </a:p>
                    <a:p>
                      <a:pPr algn="ctr"/>
                      <a:r>
                        <a:rPr lang="en-US" sz="1400" dirty="0"/>
                        <a:t>w/o coupler length</a:t>
                      </a:r>
                    </a:p>
                  </a:txBody>
                  <a:tcPr/>
                </a:tc>
                <a:tc>
                  <a:txBody>
                    <a:bodyPr/>
                    <a:lstStyle/>
                    <a:p>
                      <a:pPr algn="ctr"/>
                      <a:r>
                        <a:rPr lang="en-US" sz="1400" dirty="0"/>
                        <a:t>Low Q chip </a:t>
                      </a:r>
                    </a:p>
                  </a:txBody>
                  <a:tcPr/>
                </a:tc>
                <a:tc>
                  <a:txBody>
                    <a:bodyPr/>
                    <a:lstStyle/>
                    <a:p>
                      <a:pPr algn="ctr"/>
                      <a:r>
                        <a:rPr lang="en-US" sz="1400" dirty="0"/>
                        <a:t>Designed f(GHz) </a:t>
                      </a:r>
                    </a:p>
                    <a:p>
                      <a:pPr algn="ctr"/>
                      <a:r>
                        <a:rPr lang="en-US" sz="1400" dirty="0"/>
                        <a:t>w/ coupler length</a:t>
                      </a:r>
                    </a:p>
                  </a:txBody>
                  <a:tcPr/>
                </a:tc>
                <a:tc>
                  <a:txBody>
                    <a:bodyPr/>
                    <a:lstStyle/>
                    <a:p>
                      <a:pPr algn="ctr"/>
                      <a:r>
                        <a:rPr lang="en-US" sz="1400" dirty="0"/>
                        <a:t>Designed f(GHz) </a:t>
                      </a:r>
                    </a:p>
                    <a:p>
                      <a:pPr algn="ctr"/>
                      <a:r>
                        <a:rPr lang="en-US" sz="1400" dirty="0"/>
                        <a:t>w/o coupler length</a:t>
                      </a:r>
                    </a:p>
                    <a:p>
                      <a:pPr algn="ctr"/>
                      <a:endParaRPr lang="en-US" sz="1400" dirty="0"/>
                    </a:p>
                  </a:txBody>
                  <a:tcPr/>
                </a:tc>
                <a:extLst>
                  <a:ext uri="{0D108BD9-81ED-4DB2-BD59-A6C34878D82A}">
                    <a16:rowId xmlns:a16="http://schemas.microsoft.com/office/drawing/2014/main" val="1503974859"/>
                  </a:ext>
                </a:extLst>
              </a:tr>
              <a:tr h="310773">
                <a:tc>
                  <a:txBody>
                    <a:bodyPr/>
                    <a:lstStyle/>
                    <a:p>
                      <a:pPr algn="ctr"/>
                      <a:r>
                        <a:rPr lang="en-US" sz="14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11.0853</a:t>
                      </a:r>
                    </a:p>
                  </a:txBody>
                  <a:tcPr/>
                </a:tc>
                <a:tc>
                  <a:txBody>
                    <a:bodyPr/>
                    <a:lstStyle/>
                    <a:p>
                      <a:pPr algn="ctr"/>
                      <a:r>
                        <a:rPr lang="en-US" sz="1400" dirty="0"/>
                        <a:t>11.1352</a:t>
                      </a:r>
                    </a:p>
                  </a:txBody>
                  <a:tcPr/>
                </a:tc>
                <a:tc>
                  <a:txBody>
                    <a:bodyPr/>
                    <a:lstStyle/>
                    <a:p>
                      <a:pPr algn="ctr"/>
                      <a:r>
                        <a:rPr lang="en-US" sz="1400" dirty="0"/>
                        <a:t>1</a:t>
                      </a:r>
                    </a:p>
                  </a:txBody>
                  <a:tcPr/>
                </a:tc>
                <a:tc>
                  <a:txBody>
                    <a:bodyPr/>
                    <a:lstStyle/>
                    <a:p>
                      <a:pPr algn="ctr"/>
                      <a:r>
                        <a:rPr lang="en-US" sz="1400" dirty="0"/>
                        <a:t>10.4952</a:t>
                      </a:r>
                    </a:p>
                  </a:txBody>
                  <a:tcPr/>
                </a:tc>
                <a:tc>
                  <a:txBody>
                    <a:bodyPr/>
                    <a:lstStyle/>
                    <a:p>
                      <a:pPr algn="ctr"/>
                      <a:r>
                        <a:rPr lang="en-US" sz="1400" dirty="0"/>
                        <a:t>10.9942</a:t>
                      </a:r>
                    </a:p>
                  </a:txBody>
                  <a:tcPr/>
                </a:tc>
                <a:extLst>
                  <a:ext uri="{0D108BD9-81ED-4DB2-BD59-A6C34878D82A}">
                    <a16:rowId xmlns:a16="http://schemas.microsoft.com/office/drawing/2014/main" val="866409543"/>
                  </a:ext>
                </a:extLst>
              </a:tr>
              <a:tr h="310773">
                <a:tc>
                  <a:txBody>
                    <a:bodyPr/>
                    <a:lstStyle/>
                    <a:p>
                      <a:pPr algn="ctr"/>
                      <a:r>
                        <a:rPr lang="en-US" sz="1400" dirty="0"/>
                        <a:t>2</a:t>
                      </a:r>
                    </a:p>
                  </a:txBody>
                  <a:tcPr/>
                </a:tc>
                <a:tc>
                  <a:txBody>
                    <a:bodyPr/>
                    <a:lstStyle/>
                    <a:p>
                      <a:pPr algn="ctr"/>
                      <a:r>
                        <a:rPr lang="en-US" sz="1400" dirty="0"/>
                        <a:t>11.3267</a:t>
                      </a:r>
                    </a:p>
                  </a:txBody>
                  <a:tcPr/>
                </a:tc>
                <a:tc>
                  <a:txBody>
                    <a:bodyPr/>
                    <a:lstStyle/>
                    <a:p>
                      <a:pPr algn="ctr"/>
                      <a:r>
                        <a:rPr lang="en-US" sz="1400" dirty="0"/>
                        <a:t>11.4574</a:t>
                      </a:r>
                    </a:p>
                  </a:txBody>
                  <a:tcPr/>
                </a:tc>
                <a:tc>
                  <a:txBody>
                    <a:bodyPr/>
                    <a:lstStyle/>
                    <a:p>
                      <a:pPr algn="ctr"/>
                      <a:r>
                        <a:rPr lang="en-US" sz="1400" dirty="0"/>
                        <a:t>2</a:t>
                      </a:r>
                    </a:p>
                  </a:txBody>
                  <a:tcPr/>
                </a:tc>
                <a:tc>
                  <a:txBody>
                    <a:bodyPr/>
                    <a:lstStyle/>
                    <a:p>
                      <a:pPr algn="ctr"/>
                      <a:r>
                        <a:rPr lang="en-US" sz="1400" dirty="0"/>
                        <a:t>10.7884</a:t>
                      </a:r>
                    </a:p>
                  </a:txBody>
                  <a:tcPr/>
                </a:tc>
                <a:tc>
                  <a:txBody>
                    <a:bodyPr/>
                    <a:lstStyle/>
                    <a:p>
                      <a:pPr algn="ctr"/>
                      <a:r>
                        <a:rPr lang="en-US" sz="1400" dirty="0"/>
                        <a:t>11.2315</a:t>
                      </a:r>
                    </a:p>
                  </a:txBody>
                  <a:tcPr/>
                </a:tc>
                <a:extLst>
                  <a:ext uri="{0D108BD9-81ED-4DB2-BD59-A6C34878D82A}">
                    <a16:rowId xmlns:a16="http://schemas.microsoft.com/office/drawing/2014/main" val="4161882998"/>
                  </a:ext>
                </a:extLst>
              </a:tr>
              <a:tr h="310773">
                <a:tc>
                  <a:txBody>
                    <a:bodyPr/>
                    <a:lstStyle/>
                    <a:p>
                      <a:pPr algn="ctr"/>
                      <a:r>
                        <a:rPr lang="en-US" sz="1400" dirty="0"/>
                        <a:t>3</a:t>
                      </a:r>
                    </a:p>
                  </a:txBody>
                  <a:tcPr/>
                </a:tc>
                <a:tc>
                  <a:txBody>
                    <a:bodyPr/>
                    <a:lstStyle/>
                    <a:p>
                      <a:pPr algn="ctr"/>
                      <a:r>
                        <a:rPr lang="en-US" sz="1400" dirty="0"/>
                        <a:t>11.4095</a:t>
                      </a:r>
                    </a:p>
                  </a:txBody>
                  <a:tcPr/>
                </a:tc>
                <a:tc>
                  <a:txBody>
                    <a:bodyPr/>
                    <a:lstStyle/>
                    <a:p>
                      <a:pPr algn="ctr"/>
                      <a:r>
                        <a:rPr lang="en-US" sz="1400" dirty="0"/>
                        <a:t>11.6980</a:t>
                      </a:r>
                    </a:p>
                  </a:txBody>
                  <a:tcPr/>
                </a:tc>
                <a:tc>
                  <a:txBody>
                    <a:bodyPr/>
                    <a:lstStyle/>
                    <a:p>
                      <a:pPr algn="ctr"/>
                      <a:r>
                        <a:rPr lang="en-US" sz="1400" dirty="0"/>
                        <a:t>3</a:t>
                      </a:r>
                    </a:p>
                  </a:txBody>
                  <a:tcPr/>
                </a:tc>
                <a:tc>
                  <a:txBody>
                    <a:bodyPr/>
                    <a:lstStyle/>
                    <a:p>
                      <a:pPr algn="ctr"/>
                      <a:r>
                        <a:rPr lang="en-US" sz="1400" dirty="0"/>
                        <a:t>11.0086</a:t>
                      </a:r>
                    </a:p>
                  </a:txBody>
                  <a:tcPr/>
                </a:tc>
                <a:tc>
                  <a:txBody>
                    <a:bodyPr/>
                    <a:lstStyle/>
                    <a:p>
                      <a:pPr algn="ctr"/>
                      <a:r>
                        <a:rPr lang="en-US" sz="1400" dirty="0"/>
                        <a:t>11.3129</a:t>
                      </a:r>
                    </a:p>
                  </a:txBody>
                  <a:tcPr/>
                </a:tc>
                <a:extLst>
                  <a:ext uri="{0D108BD9-81ED-4DB2-BD59-A6C34878D82A}">
                    <a16:rowId xmlns:a16="http://schemas.microsoft.com/office/drawing/2014/main" val="533615610"/>
                  </a:ext>
                </a:extLst>
              </a:tr>
              <a:tr h="310773">
                <a:tc>
                  <a:txBody>
                    <a:bodyPr/>
                    <a:lstStyle/>
                    <a:p>
                      <a:pPr algn="ctr"/>
                      <a:r>
                        <a:rPr lang="en-US" sz="1400" dirty="0"/>
                        <a:t>4</a:t>
                      </a:r>
                    </a:p>
                  </a:txBody>
                  <a:tcPr/>
                </a:tc>
                <a:tc>
                  <a:txBody>
                    <a:bodyPr/>
                    <a:lstStyle/>
                    <a:p>
                      <a:pPr algn="ctr"/>
                      <a:r>
                        <a:rPr lang="en-US" sz="1400" dirty="0"/>
                        <a:t>11.6682</a:t>
                      </a:r>
                    </a:p>
                  </a:txBody>
                  <a:tcPr/>
                </a:tc>
                <a:tc>
                  <a:txBody>
                    <a:bodyPr/>
                    <a:lstStyle/>
                    <a:p>
                      <a:pPr algn="ctr"/>
                      <a:r>
                        <a:rPr lang="en-US" sz="1400" dirty="0"/>
                        <a:t>11.7019</a:t>
                      </a:r>
                    </a:p>
                  </a:txBody>
                  <a:tcPr/>
                </a:tc>
                <a:tc>
                  <a:txBody>
                    <a:bodyPr/>
                    <a:lstStyle/>
                    <a:p>
                      <a:pPr algn="ctr"/>
                      <a:r>
                        <a:rPr lang="en-US" sz="1400" dirty="0"/>
                        <a:t>4</a:t>
                      </a:r>
                    </a:p>
                  </a:txBody>
                  <a:tcPr/>
                </a:tc>
                <a:tc>
                  <a:txBody>
                    <a:bodyPr/>
                    <a:lstStyle/>
                    <a:p>
                      <a:pPr algn="ctr"/>
                      <a:r>
                        <a:rPr lang="en-US" sz="1400" dirty="0"/>
                        <a:t>11.0136</a:t>
                      </a:r>
                    </a:p>
                  </a:txBody>
                  <a:tcPr/>
                </a:tc>
                <a:tc>
                  <a:txBody>
                    <a:bodyPr/>
                    <a:lstStyle/>
                    <a:p>
                      <a:pPr algn="ctr"/>
                      <a:r>
                        <a:rPr lang="en-US" sz="1400" dirty="0"/>
                        <a:t>11.5477</a:t>
                      </a:r>
                    </a:p>
                  </a:txBody>
                  <a:tcPr/>
                </a:tc>
                <a:extLst>
                  <a:ext uri="{0D108BD9-81ED-4DB2-BD59-A6C34878D82A}">
                    <a16:rowId xmlns:a16="http://schemas.microsoft.com/office/drawing/2014/main" val="3956232663"/>
                  </a:ext>
                </a:extLst>
              </a:tr>
              <a:tr h="310773">
                <a:tc>
                  <a:txBody>
                    <a:bodyPr/>
                    <a:lstStyle/>
                    <a:p>
                      <a:pPr algn="ctr"/>
                      <a:r>
                        <a:rPr lang="en-US" sz="1400" dirty="0"/>
                        <a:t>5</a:t>
                      </a:r>
                    </a:p>
                  </a:txBody>
                  <a:tcPr/>
                </a:tc>
                <a:tc>
                  <a:txBody>
                    <a:bodyPr/>
                    <a:lstStyle/>
                    <a:p>
                      <a:pPr algn="ctr"/>
                      <a:r>
                        <a:rPr lang="en-US" sz="1400" dirty="0"/>
                        <a:t>11.7333</a:t>
                      </a:r>
                    </a:p>
                  </a:txBody>
                  <a:tcPr/>
                </a:tc>
                <a:tc>
                  <a:txBody>
                    <a:bodyPr/>
                    <a:lstStyle/>
                    <a:p>
                      <a:pPr algn="ctr"/>
                      <a:r>
                        <a:rPr lang="en-US" sz="1400" dirty="0"/>
                        <a:t>11.7844</a:t>
                      </a:r>
                    </a:p>
                  </a:txBody>
                  <a:tcPr/>
                </a:tc>
                <a:tc>
                  <a:txBody>
                    <a:bodyPr/>
                    <a:lstStyle/>
                    <a:p>
                      <a:pPr algn="ctr"/>
                      <a:r>
                        <a:rPr lang="en-US" sz="1400" dirty="0"/>
                        <a:t>5</a:t>
                      </a:r>
                    </a:p>
                  </a:txBody>
                  <a:tcPr/>
                </a:tc>
                <a:tc>
                  <a:txBody>
                    <a:bodyPr/>
                    <a:lstStyle/>
                    <a:p>
                      <a:pPr algn="ctr"/>
                      <a:r>
                        <a:rPr lang="en-US" sz="1400" dirty="0"/>
                        <a:t>11.0691</a:t>
                      </a:r>
                    </a:p>
                  </a:txBody>
                  <a:tcPr/>
                </a:tc>
                <a:tc>
                  <a:txBody>
                    <a:bodyPr/>
                    <a:lstStyle/>
                    <a:p>
                      <a:pPr algn="ctr"/>
                      <a:r>
                        <a:rPr lang="en-US" sz="1400" dirty="0"/>
                        <a:t>11.6309</a:t>
                      </a:r>
                    </a:p>
                  </a:txBody>
                  <a:tcPr/>
                </a:tc>
                <a:extLst>
                  <a:ext uri="{0D108BD9-81ED-4DB2-BD59-A6C34878D82A}">
                    <a16:rowId xmlns:a16="http://schemas.microsoft.com/office/drawing/2014/main" val="1889856405"/>
                  </a:ext>
                </a:extLst>
              </a:tr>
              <a:tr h="310773">
                <a:tc>
                  <a:txBody>
                    <a:bodyPr/>
                    <a:lstStyle/>
                    <a:p>
                      <a:pPr algn="ctr"/>
                      <a:r>
                        <a:rPr lang="en-US" sz="1400" dirty="0"/>
                        <a:t>6</a:t>
                      </a:r>
                    </a:p>
                  </a:txBody>
                  <a:tcPr/>
                </a:tc>
                <a:tc>
                  <a:txBody>
                    <a:bodyPr/>
                    <a:lstStyle/>
                    <a:p>
                      <a:pPr algn="ctr"/>
                      <a:r>
                        <a:rPr lang="en-US" sz="1400" dirty="0"/>
                        <a:t>12.0519</a:t>
                      </a:r>
                    </a:p>
                  </a:txBody>
                  <a:tcPr/>
                </a:tc>
                <a:tc>
                  <a:txBody>
                    <a:bodyPr/>
                    <a:lstStyle/>
                    <a:p>
                      <a:pPr algn="ctr"/>
                      <a:r>
                        <a:rPr lang="en-US" sz="1400" dirty="0"/>
                        <a:t>12.1009</a:t>
                      </a:r>
                    </a:p>
                  </a:txBody>
                  <a:tcPr/>
                </a:tc>
                <a:tc>
                  <a:txBody>
                    <a:bodyPr/>
                    <a:lstStyle/>
                    <a:p>
                      <a:pPr algn="ctr"/>
                      <a:r>
                        <a:rPr lang="en-US" sz="1400" dirty="0"/>
                        <a:t>6</a:t>
                      </a:r>
                    </a:p>
                  </a:txBody>
                  <a:tcPr/>
                </a:tc>
                <a:tc>
                  <a:txBody>
                    <a:bodyPr/>
                    <a:lstStyle/>
                    <a:p>
                      <a:pPr algn="ctr"/>
                      <a:r>
                        <a:rPr lang="en-US" sz="1400" dirty="0"/>
                        <a:t>11.3442</a:t>
                      </a:r>
                    </a:p>
                  </a:txBody>
                  <a:tcPr/>
                </a:tc>
                <a:tc>
                  <a:txBody>
                    <a:bodyPr/>
                    <a:lstStyle/>
                    <a:p>
                      <a:pPr algn="ctr"/>
                      <a:r>
                        <a:rPr lang="en-US" sz="1400" dirty="0"/>
                        <a:t>11.9438</a:t>
                      </a:r>
                    </a:p>
                  </a:txBody>
                  <a:tcPr/>
                </a:tc>
                <a:extLst>
                  <a:ext uri="{0D108BD9-81ED-4DB2-BD59-A6C34878D82A}">
                    <a16:rowId xmlns:a16="http://schemas.microsoft.com/office/drawing/2014/main" val="547618121"/>
                  </a:ext>
                </a:extLst>
              </a:tr>
            </a:tbl>
          </a:graphicData>
        </a:graphic>
      </p:graphicFrame>
      <p:sp>
        <p:nvSpPr>
          <p:cNvPr id="5" name="Rectangle 4">
            <a:extLst>
              <a:ext uri="{FF2B5EF4-FFF2-40B4-BE49-F238E27FC236}">
                <a16:creationId xmlns:a16="http://schemas.microsoft.com/office/drawing/2014/main" id="{B9E05D9F-4E73-4C94-80A5-7BE3678B7923}"/>
              </a:ext>
            </a:extLst>
          </p:cNvPr>
          <p:cNvSpPr/>
          <p:nvPr/>
        </p:nvSpPr>
        <p:spPr>
          <a:xfrm>
            <a:off x="506484" y="5623003"/>
            <a:ext cx="9962881" cy="369332"/>
          </a:xfrm>
          <a:prstGeom prst="rect">
            <a:avLst/>
          </a:prstGeom>
        </p:spPr>
        <p:txBody>
          <a:bodyPr wrap="square">
            <a:spAutoFit/>
          </a:bodyPr>
          <a:lstStyle/>
          <a:p>
            <a:r>
              <a:rPr lang="en-US" dirty="0">
                <a:highlight>
                  <a:srgbClr val="00FF00"/>
                </a:highlight>
              </a:rPr>
              <a:t>*For obvious reasons, not including coupler length places designed frequencies higher  </a:t>
            </a:r>
          </a:p>
        </p:txBody>
      </p:sp>
    </p:spTree>
    <p:extLst>
      <p:ext uri="{BB962C8B-B14F-4D97-AF65-F5344CB8AC3E}">
        <p14:creationId xmlns:p14="http://schemas.microsoft.com/office/powerpoint/2010/main" val="2414407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FD981-51D3-422B-982E-9E37351F22BA}"/>
              </a:ext>
            </a:extLst>
          </p:cNvPr>
          <p:cNvSpPr>
            <a:spLocks noGrp="1"/>
          </p:cNvSpPr>
          <p:nvPr>
            <p:ph type="title"/>
          </p:nvPr>
        </p:nvSpPr>
        <p:spPr/>
        <p:txBody>
          <a:bodyPr/>
          <a:lstStyle/>
          <a:p>
            <a:pPr algn="ctr"/>
            <a:r>
              <a:rPr lang="en-US">
                <a:highlight>
                  <a:srgbClr val="00FF00"/>
                </a:highlight>
              </a:rPr>
              <a:t>Why discrepancies </a:t>
            </a:r>
            <a:r>
              <a:rPr lang="en-US" dirty="0">
                <a:highlight>
                  <a:srgbClr val="00FF00"/>
                </a:highlight>
              </a:rPr>
              <a:t>in high Q resonator </a:t>
            </a:r>
            <a:br>
              <a:rPr lang="en-US" dirty="0">
                <a:highlight>
                  <a:srgbClr val="00FF00"/>
                </a:highlight>
              </a:rPr>
            </a:br>
            <a:r>
              <a:rPr lang="en-US" dirty="0">
                <a:highlight>
                  <a:srgbClr val="00FF00"/>
                </a:highlight>
              </a:rPr>
              <a:t>Q values are higher?</a:t>
            </a:r>
          </a:p>
        </p:txBody>
      </p:sp>
      <p:pic>
        <p:nvPicPr>
          <p:cNvPr id="4" name="Content Placeholder 4" descr="A close up of a piece of paper&#10;&#10;Description automatically generated">
            <a:extLst>
              <a:ext uri="{FF2B5EF4-FFF2-40B4-BE49-F238E27FC236}">
                <a16:creationId xmlns:a16="http://schemas.microsoft.com/office/drawing/2014/main" id="{CA53DE6B-FCBD-480C-A76B-85AF563B47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193" y="1885898"/>
            <a:ext cx="4295923" cy="4453258"/>
          </a:xfrm>
        </p:spPr>
      </p:pic>
      <p:sp>
        <p:nvSpPr>
          <p:cNvPr id="5" name="TextBox 4">
            <a:extLst>
              <a:ext uri="{FF2B5EF4-FFF2-40B4-BE49-F238E27FC236}">
                <a16:creationId xmlns:a16="http://schemas.microsoft.com/office/drawing/2014/main" id="{0D5B711C-8132-469A-8633-38B653DC3325}"/>
              </a:ext>
            </a:extLst>
          </p:cNvPr>
          <p:cNvSpPr txBox="1"/>
          <p:nvPr/>
        </p:nvSpPr>
        <p:spPr>
          <a:xfrm>
            <a:off x="5322013" y="1972638"/>
            <a:ext cx="5948738" cy="3693319"/>
          </a:xfrm>
          <a:prstGeom prst="rect">
            <a:avLst/>
          </a:prstGeom>
          <a:noFill/>
        </p:spPr>
        <p:txBody>
          <a:bodyPr wrap="square" rtlCol="0">
            <a:spAutoFit/>
          </a:bodyPr>
          <a:lstStyle/>
          <a:p>
            <a:r>
              <a:rPr lang="en-US" dirty="0"/>
              <a:t>When the dip goes down more than 6dB, </a:t>
            </a:r>
            <a:r>
              <a:rPr lang="en-US" dirty="0" err="1"/>
              <a:t>overcoupled</a:t>
            </a:r>
            <a:r>
              <a:rPr lang="en-US" dirty="0"/>
              <a:t>, if less, </a:t>
            </a:r>
            <a:r>
              <a:rPr lang="en-US" dirty="0" err="1"/>
              <a:t>undercoupled</a:t>
            </a:r>
            <a:endParaRPr lang="en-US" dirty="0"/>
          </a:p>
          <a:p>
            <a:endParaRPr lang="en-US" dirty="0"/>
          </a:p>
          <a:p>
            <a:r>
              <a:rPr lang="en-US" dirty="0"/>
              <a:t>For High Q resonator, the dips are around 2dB</a:t>
            </a:r>
          </a:p>
          <a:p>
            <a:r>
              <a:rPr lang="en-US" dirty="0">
                <a:highlight>
                  <a:srgbClr val="00FF00"/>
                </a:highlight>
              </a:rPr>
              <a:t>-&gt; internal Q factor becomes dominant and designed Qc is no longer a reliable estimate.  </a:t>
            </a:r>
          </a:p>
          <a:p>
            <a:r>
              <a:rPr lang="en-US" dirty="0"/>
              <a:t>(consistent with </a:t>
            </a:r>
            <a:r>
              <a:rPr lang="en-US" dirty="0">
                <a:hlinkClick r:id="rId3"/>
              </a:rPr>
              <a:t>https://arxiv.org/pdf/1605.01996.pdf</a:t>
            </a:r>
            <a:r>
              <a:rPr lang="en-US" dirty="0"/>
              <a:t>)</a:t>
            </a:r>
          </a:p>
          <a:p>
            <a:endParaRPr lang="en-US" dirty="0"/>
          </a:p>
          <a:p>
            <a:r>
              <a:rPr lang="en-US" dirty="0"/>
              <a:t>For Low Q resonator, the dips are about 15dB or more </a:t>
            </a:r>
          </a:p>
          <a:p>
            <a:r>
              <a:rPr lang="en-US" dirty="0">
                <a:highlight>
                  <a:srgbClr val="00FF00"/>
                </a:highlight>
              </a:rPr>
              <a:t>-&gt; </a:t>
            </a:r>
            <a:r>
              <a:rPr lang="en-US" dirty="0" err="1">
                <a:highlight>
                  <a:srgbClr val="00FF00"/>
                </a:highlight>
              </a:rPr>
              <a:t>overcoupled</a:t>
            </a:r>
            <a:r>
              <a:rPr lang="en-US" dirty="0">
                <a:highlight>
                  <a:srgbClr val="00FF00"/>
                </a:highlight>
              </a:rPr>
              <a:t> and total Q dominated by Qc</a:t>
            </a:r>
          </a:p>
          <a:p>
            <a:endParaRPr lang="en-US" dirty="0">
              <a:highlight>
                <a:srgbClr val="00FF00"/>
              </a:highlight>
            </a:endParaRPr>
          </a:p>
          <a:p>
            <a:r>
              <a:rPr lang="en-US" dirty="0">
                <a:highlight>
                  <a:srgbClr val="00FF00"/>
                </a:highlight>
              </a:rPr>
              <a:t>Also, I’ve been told by Anthony and Felix S that for dunker testing, difficult for measured Q to go above 30,000. </a:t>
            </a:r>
          </a:p>
        </p:txBody>
      </p:sp>
      <p:cxnSp>
        <p:nvCxnSpPr>
          <p:cNvPr id="7" name="Straight Arrow Connector 6">
            <a:extLst>
              <a:ext uri="{FF2B5EF4-FFF2-40B4-BE49-F238E27FC236}">
                <a16:creationId xmlns:a16="http://schemas.microsoft.com/office/drawing/2014/main" id="{9444F2BC-30AD-4EBB-A991-170023F0A855}"/>
              </a:ext>
            </a:extLst>
          </p:cNvPr>
          <p:cNvCxnSpPr/>
          <p:nvPr/>
        </p:nvCxnSpPr>
        <p:spPr>
          <a:xfrm>
            <a:off x="1250045" y="2044557"/>
            <a:ext cx="0" cy="75001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15462B9-8B66-4E51-B14E-D0F98C73CAF8}"/>
              </a:ext>
            </a:extLst>
          </p:cNvPr>
          <p:cNvCxnSpPr>
            <a:cxnSpLocks/>
          </p:cNvCxnSpPr>
          <p:nvPr/>
        </p:nvCxnSpPr>
        <p:spPr>
          <a:xfrm>
            <a:off x="1114769" y="5012076"/>
            <a:ext cx="0" cy="47432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454E8C6-0EDD-4C6D-8E16-F3B2182637C7}"/>
              </a:ext>
            </a:extLst>
          </p:cNvPr>
          <p:cNvSpPr txBox="1"/>
          <p:nvPr/>
        </p:nvSpPr>
        <p:spPr>
          <a:xfrm>
            <a:off x="1276770" y="2234897"/>
            <a:ext cx="1181528" cy="369332"/>
          </a:xfrm>
          <a:prstGeom prst="rect">
            <a:avLst/>
          </a:prstGeom>
          <a:noFill/>
        </p:spPr>
        <p:txBody>
          <a:bodyPr wrap="square" rtlCol="0">
            <a:spAutoFit/>
          </a:bodyPr>
          <a:lstStyle/>
          <a:p>
            <a:r>
              <a:rPr lang="en-US" dirty="0"/>
              <a:t>-15dB</a:t>
            </a:r>
          </a:p>
        </p:txBody>
      </p:sp>
      <p:sp>
        <p:nvSpPr>
          <p:cNvPr id="13" name="Rectangle 12">
            <a:extLst>
              <a:ext uri="{FF2B5EF4-FFF2-40B4-BE49-F238E27FC236}">
                <a16:creationId xmlns:a16="http://schemas.microsoft.com/office/drawing/2014/main" id="{36B90188-29FE-47AE-973F-1ED52CFD52E5}"/>
              </a:ext>
            </a:extLst>
          </p:cNvPr>
          <p:cNvSpPr/>
          <p:nvPr/>
        </p:nvSpPr>
        <p:spPr>
          <a:xfrm>
            <a:off x="1114769" y="5187593"/>
            <a:ext cx="619080" cy="369332"/>
          </a:xfrm>
          <a:prstGeom prst="rect">
            <a:avLst/>
          </a:prstGeom>
        </p:spPr>
        <p:txBody>
          <a:bodyPr wrap="none">
            <a:spAutoFit/>
          </a:bodyPr>
          <a:lstStyle/>
          <a:p>
            <a:r>
              <a:rPr lang="en-US" dirty="0"/>
              <a:t>-2dB</a:t>
            </a:r>
          </a:p>
        </p:txBody>
      </p:sp>
    </p:spTree>
    <p:extLst>
      <p:ext uri="{BB962C8B-B14F-4D97-AF65-F5344CB8AC3E}">
        <p14:creationId xmlns:p14="http://schemas.microsoft.com/office/powerpoint/2010/main" val="158437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0A20-5FC0-4A47-B696-807FF7BB0412}"/>
              </a:ext>
            </a:extLst>
          </p:cNvPr>
          <p:cNvSpPr>
            <a:spLocks noGrp="1"/>
          </p:cNvSpPr>
          <p:nvPr>
            <p:ph type="title"/>
          </p:nvPr>
        </p:nvSpPr>
        <p:spPr/>
        <p:txBody>
          <a:bodyPr/>
          <a:lstStyle/>
          <a:p>
            <a:pPr algn="ctr"/>
            <a:r>
              <a:rPr lang="en-US" dirty="0"/>
              <a:t>CAD drawings (dimensions)</a:t>
            </a:r>
          </a:p>
        </p:txBody>
      </p:sp>
      <p:pic>
        <p:nvPicPr>
          <p:cNvPr id="17" name="Picture 16" descr="A close up of text on a white background&#10;&#10;Description automatically generated">
            <a:extLst>
              <a:ext uri="{FF2B5EF4-FFF2-40B4-BE49-F238E27FC236}">
                <a16:creationId xmlns:a16="http://schemas.microsoft.com/office/drawing/2014/main" id="{FC72C204-F51E-4E24-AB04-DA706C73B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09" y="1459542"/>
            <a:ext cx="5183386" cy="2358799"/>
          </a:xfrm>
          <a:prstGeom prst="rect">
            <a:avLst/>
          </a:prstGeom>
        </p:spPr>
      </p:pic>
      <p:pic>
        <p:nvPicPr>
          <p:cNvPr id="19" name="Picture 18">
            <a:extLst>
              <a:ext uri="{FF2B5EF4-FFF2-40B4-BE49-F238E27FC236}">
                <a16:creationId xmlns:a16="http://schemas.microsoft.com/office/drawing/2014/main" id="{219347EB-B679-4156-BDD7-ABEF66440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09" y="4147637"/>
            <a:ext cx="5183386" cy="2260648"/>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92D3462F-6C5F-416F-A719-2B749BF1E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867" y="1927898"/>
            <a:ext cx="4906175" cy="3613568"/>
          </a:xfrm>
          <a:prstGeom prst="rect">
            <a:avLst/>
          </a:prstGeom>
        </p:spPr>
      </p:pic>
      <p:sp>
        <p:nvSpPr>
          <p:cNvPr id="27" name="Rectangle 26">
            <a:extLst>
              <a:ext uri="{FF2B5EF4-FFF2-40B4-BE49-F238E27FC236}">
                <a16:creationId xmlns:a16="http://schemas.microsoft.com/office/drawing/2014/main" id="{B1FD79EC-E684-4B60-8A13-B1DDA17BFFB0}"/>
              </a:ext>
            </a:extLst>
          </p:cNvPr>
          <p:cNvSpPr/>
          <p:nvPr/>
        </p:nvSpPr>
        <p:spPr>
          <a:xfrm>
            <a:off x="5783361" y="1511243"/>
            <a:ext cx="6096000" cy="646331"/>
          </a:xfrm>
          <a:prstGeom prst="rect">
            <a:avLst/>
          </a:prstGeom>
        </p:spPr>
        <p:txBody>
          <a:bodyPr>
            <a:spAutoFit/>
          </a:bodyPr>
          <a:lstStyle/>
          <a:p>
            <a:r>
              <a:rPr lang="en-US" dirty="0"/>
              <a:t>Higher capacitive footprint</a:t>
            </a:r>
          </a:p>
          <a:p>
            <a:r>
              <a:rPr lang="en-US" dirty="0"/>
              <a:t>-&gt; Low Q resonator</a:t>
            </a:r>
          </a:p>
        </p:txBody>
      </p:sp>
      <p:sp>
        <p:nvSpPr>
          <p:cNvPr id="28" name="Rectangle 27">
            <a:extLst>
              <a:ext uri="{FF2B5EF4-FFF2-40B4-BE49-F238E27FC236}">
                <a16:creationId xmlns:a16="http://schemas.microsoft.com/office/drawing/2014/main" id="{55D814B7-4567-4215-A11D-F95D73DABC43}"/>
              </a:ext>
            </a:extLst>
          </p:cNvPr>
          <p:cNvSpPr/>
          <p:nvPr/>
        </p:nvSpPr>
        <p:spPr>
          <a:xfrm>
            <a:off x="6096000" y="5299662"/>
            <a:ext cx="6096000" cy="646331"/>
          </a:xfrm>
          <a:prstGeom prst="rect">
            <a:avLst/>
          </a:prstGeom>
        </p:spPr>
        <p:txBody>
          <a:bodyPr>
            <a:spAutoFit/>
          </a:bodyPr>
          <a:lstStyle/>
          <a:p>
            <a:r>
              <a:rPr lang="en-US" dirty="0"/>
              <a:t>Lower capacitive footprint</a:t>
            </a:r>
          </a:p>
          <a:p>
            <a:r>
              <a:rPr lang="en-US" dirty="0"/>
              <a:t>-&gt; High Q resonator</a:t>
            </a:r>
          </a:p>
        </p:txBody>
      </p:sp>
      <p:sp>
        <p:nvSpPr>
          <p:cNvPr id="29" name="Arrow: Left-Right 28">
            <a:extLst>
              <a:ext uri="{FF2B5EF4-FFF2-40B4-BE49-F238E27FC236}">
                <a16:creationId xmlns:a16="http://schemas.microsoft.com/office/drawing/2014/main" id="{40F82216-D744-4710-9804-0086DBB074F7}"/>
              </a:ext>
            </a:extLst>
          </p:cNvPr>
          <p:cNvSpPr/>
          <p:nvPr/>
        </p:nvSpPr>
        <p:spPr>
          <a:xfrm>
            <a:off x="760287" y="3814606"/>
            <a:ext cx="5003515" cy="1358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Right 29">
            <a:extLst>
              <a:ext uri="{FF2B5EF4-FFF2-40B4-BE49-F238E27FC236}">
                <a16:creationId xmlns:a16="http://schemas.microsoft.com/office/drawing/2014/main" id="{BBA4451C-A1FF-4628-97AC-21E12AF50089}"/>
              </a:ext>
            </a:extLst>
          </p:cNvPr>
          <p:cNvSpPr/>
          <p:nvPr/>
        </p:nvSpPr>
        <p:spPr>
          <a:xfrm rot="5400000">
            <a:off x="-416517" y="2608435"/>
            <a:ext cx="2156676" cy="958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9BC974E-38FD-45B3-98BE-8D43A1D87A9F}"/>
              </a:ext>
            </a:extLst>
          </p:cNvPr>
          <p:cNvSpPr/>
          <p:nvPr/>
        </p:nvSpPr>
        <p:spPr>
          <a:xfrm>
            <a:off x="2450471" y="3879760"/>
            <a:ext cx="2317337" cy="338554"/>
          </a:xfrm>
          <a:prstGeom prst="rect">
            <a:avLst/>
          </a:prstGeom>
        </p:spPr>
        <p:txBody>
          <a:bodyPr wrap="square">
            <a:spAutoFit/>
          </a:bodyPr>
          <a:lstStyle/>
          <a:p>
            <a:r>
              <a:rPr lang="en-US" sz="1600" dirty="0"/>
              <a:t>length: 7.1mm </a:t>
            </a:r>
          </a:p>
        </p:txBody>
      </p:sp>
      <p:sp>
        <p:nvSpPr>
          <p:cNvPr id="32" name="Rectangle 31">
            <a:extLst>
              <a:ext uri="{FF2B5EF4-FFF2-40B4-BE49-F238E27FC236}">
                <a16:creationId xmlns:a16="http://schemas.microsoft.com/office/drawing/2014/main" id="{183480F2-1BAC-4192-B246-AAABA0571603}"/>
              </a:ext>
            </a:extLst>
          </p:cNvPr>
          <p:cNvSpPr/>
          <p:nvPr/>
        </p:nvSpPr>
        <p:spPr>
          <a:xfrm rot="16200000">
            <a:off x="-518443" y="2248538"/>
            <a:ext cx="1947324" cy="369332"/>
          </a:xfrm>
          <a:prstGeom prst="rect">
            <a:avLst/>
          </a:prstGeom>
        </p:spPr>
        <p:txBody>
          <a:bodyPr wrap="square">
            <a:spAutoFit/>
          </a:bodyPr>
          <a:lstStyle/>
          <a:p>
            <a:r>
              <a:rPr lang="en-US" dirty="0"/>
              <a:t>Width:3.1mm</a:t>
            </a:r>
          </a:p>
        </p:txBody>
      </p:sp>
      <p:cxnSp>
        <p:nvCxnSpPr>
          <p:cNvPr id="34" name="Straight Arrow Connector 33">
            <a:extLst>
              <a:ext uri="{FF2B5EF4-FFF2-40B4-BE49-F238E27FC236}">
                <a16:creationId xmlns:a16="http://schemas.microsoft.com/office/drawing/2014/main" id="{7B4FE7AE-9F94-405E-A9C3-112C26D97BF4}"/>
              </a:ext>
            </a:extLst>
          </p:cNvPr>
          <p:cNvCxnSpPr>
            <a:cxnSpLocks/>
          </p:cNvCxnSpPr>
          <p:nvPr/>
        </p:nvCxnSpPr>
        <p:spPr>
          <a:xfrm flipH="1" flipV="1">
            <a:off x="5001140" y="2719111"/>
            <a:ext cx="1787104" cy="898294"/>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645998-77CC-4440-9D11-FFEAB140B671}"/>
              </a:ext>
            </a:extLst>
          </p:cNvPr>
          <p:cNvCxnSpPr>
            <a:cxnSpLocks/>
          </p:cNvCxnSpPr>
          <p:nvPr/>
        </p:nvCxnSpPr>
        <p:spPr>
          <a:xfrm flipH="1">
            <a:off x="4697015" y="3659034"/>
            <a:ext cx="2091229" cy="1677233"/>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243C64A-4E7C-472B-8F83-E4C67B5FFE59}"/>
              </a:ext>
            </a:extLst>
          </p:cNvPr>
          <p:cNvSpPr/>
          <p:nvPr/>
        </p:nvSpPr>
        <p:spPr>
          <a:xfrm>
            <a:off x="6120533" y="6031616"/>
            <a:ext cx="3259290" cy="369332"/>
          </a:xfrm>
          <a:prstGeom prst="rect">
            <a:avLst/>
          </a:prstGeom>
        </p:spPr>
        <p:txBody>
          <a:bodyPr wrap="none">
            <a:spAutoFit/>
          </a:bodyPr>
          <a:lstStyle/>
          <a:p>
            <a:r>
              <a:rPr lang="en-US" dirty="0"/>
              <a:t>Chip size: diced into 7.1 x 3.1mm</a:t>
            </a:r>
          </a:p>
        </p:txBody>
      </p:sp>
    </p:spTree>
    <p:extLst>
      <p:ext uri="{BB962C8B-B14F-4D97-AF65-F5344CB8AC3E}">
        <p14:creationId xmlns:p14="http://schemas.microsoft.com/office/powerpoint/2010/main" val="2134851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D56A-ABA4-47D5-B179-D5D01C1F6B7E}"/>
              </a:ext>
            </a:extLst>
          </p:cNvPr>
          <p:cNvSpPr>
            <a:spLocks noGrp="1"/>
          </p:cNvSpPr>
          <p:nvPr>
            <p:ph type="title"/>
          </p:nvPr>
        </p:nvSpPr>
        <p:spPr/>
        <p:txBody>
          <a:bodyPr/>
          <a:lstStyle/>
          <a:p>
            <a:pPr algn="ctr"/>
            <a:r>
              <a:rPr lang="en-US" dirty="0">
                <a:highlight>
                  <a:srgbClr val="00FF00"/>
                </a:highlight>
              </a:rPr>
              <a:t>What dielectric constant value leads to consistent designed f and measured f ?</a:t>
            </a:r>
          </a:p>
        </p:txBody>
      </p:sp>
      <p:sp>
        <p:nvSpPr>
          <p:cNvPr id="4" name="TextBox 3">
            <a:extLst>
              <a:ext uri="{FF2B5EF4-FFF2-40B4-BE49-F238E27FC236}">
                <a16:creationId xmlns:a16="http://schemas.microsoft.com/office/drawing/2014/main" id="{F06A30E7-97E0-49A5-8D0D-D169AE61E9C6}"/>
              </a:ext>
            </a:extLst>
          </p:cNvPr>
          <p:cNvSpPr txBox="1"/>
          <p:nvPr/>
        </p:nvSpPr>
        <p:spPr>
          <a:xfrm>
            <a:off x="1249166" y="2831271"/>
            <a:ext cx="4699571" cy="3416320"/>
          </a:xfrm>
          <a:prstGeom prst="rect">
            <a:avLst/>
          </a:prstGeom>
          <a:noFill/>
        </p:spPr>
        <p:txBody>
          <a:bodyPr wrap="square" rtlCol="0">
            <a:spAutoFit/>
          </a:bodyPr>
          <a:lstStyle/>
          <a:p>
            <a:r>
              <a:rPr lang="en-US" dirty="0">
                <a:highlight>
                  <a:srgbClr val="00FF00"/>
                </a:highlight>
              </a:rPr>
              <a:t>When </a:t>
            </a:r>
            <a:r>
              <a:rPr lang="el-GR" i="1" dirty="0">
                <a:highlight>
                  <a:srgbClr val="00FF00"/>
                </a:highlight>
              </a:rPr>
              <a:t>ε</a:t>
            </a:r>
            <a:r>
              <a:rPr lang="en-US" i="1" baseline="-25000" dirty="0">
                <a:highlight>
                  <a:srgbClr val="00FF00"/>
                </a:highlight>
              </a:rPr>
              <a:t>r</a:t>
            </a:r>
            <a:r>
              <a:rPr lang="en-US" dirty="0">
                <a:highlight>
                  <a:srgbClr val="00FF00"/>
                </a:highlight>
              </a:rPr>
              <a:t>=5.2 is assumed, greater agreement between measured and designed f. </a:t>
            </a:r>
          </a:p>
          <a:p>
            <a:pPr marL="285750" indent="-285750">
              <a:buFont typeface="Symbol" panose="05050102010706020507" pitchFamily="18" charset="2"/>
              <a:buChar char="Þ"/>
            </a:pPr>
            <a:r>
              <a:rPr lang="en-US" dirty="0">
                <a:highlight>
                  <a:srgbClr val="00FF00"/>
                </a:highlight>
              </a:rPr>
              <a:t>3.7-3.8 is widely quoted for quartz </a:t>
            </a:r>
            <a:r>
              <a:rPr lang="en-US" dirty="0" err="1">
                <a:highlight>
                  <a:srgbClr val="00FF00"/>
                </a:highlight>
              </a:rPr>
              <a:t>dieleictric</a:t>
            </a:r>
            <a:r>
              <a:rPr lang="en-US" dirty="0">
                <a:highlight>
                  <a:srgbClr val="00FF00"/>
                </a:highlight>
              </a:rPr>
              <a:t> constant but some papers do quote higher value.  Also, it is crystal direction dependent. (</a:t>
            </a:r>
            <a:r>
              <a:rPr lang="en-US" dirty="0">
                <a:highlight>
                  <a:srgbClr val="00FF00"/>
                </a:highlight>
                <a:hlinkClick r:id="rId2"/>
              </a:rPr>
              <a:t>https://www.ias.ac.in/article/fulltext/seca/025/05/0408-0412</a:t>
            </a:r>
            <a:r>
              <a:rPr lang="en-US" dirty="0">
                <a:highlight>
                  <a:srgbClr val="00FF00"/>
                </a:highlight>
              </a:rPr>
              <a:t>). </a:t>
            </a:r>
          </a:p>
          <a:p>
            <a:pPr marL="285750" indent="-285750">
              <a:buFont typeface="Symbol" panose="05050102010706020507" pitchFamily="18" charset="2"/>
              <a:buChar char="Þ"/>
            </a:pPr>
            <a:endParaRPr lang="en-US" dirty="0">
              <a:highlight>
                <a:srgbClr val="00FF00"/>
              </a:highlight>
            </a:endParaRPr>
          </a:p>
          <a:p>
            <a:r>
              <a:rPr lang="en-US" dirty="0">
                <a:highlight>
                  <a:srgbClr val="00FF00"/>
                </a:highlight>
              </a:rPr>
              <a:t>*No dielectric constant was provided by the vendor for the z cut quartz wafer</a:t>
            </a:r>
          </a:p>
          <a:p>
            <a:r>
              <a:rPr lang="en-US" dirty="0">
                <a:highlight>
                  <a:srgbClr val="00FF00"/>
                </a:highlight>
              </a:rPr>
              <a:t> </a:t>
            </a:r>
          </a:p>
          <a:p>
            <a:r>
              <a:rPr lang="en-US" dirty="0">
                <a:highlight>
                  <a:srgbClr val="00FF00"/>
                </a:highlight>
              </a:rPr>
              <a:t>Not much change in designed Q </a:t>
            </a:r>
          </a:p>
        </p:txBody>
      </p:sp>
      <p:graphicFrame>
        <p:nvGraphicFramePr>
          <p:cNvPr id="6" name="Table 5">
            <a:extLst>
              <a:ext uri="{FF2B5EF4-FFF2-40B4-BE49-F238E27FC236}">
                <a16:creationId xmlns:a16="http://schemas.microsoft.com/office/drawing/2014/main" id="{5F117F65-9722-4637-9CD3-8010E6EC49F8}"/>
              </a:ext>
            </a:extLst>
          </p:cNvPr>
          <p:cNvGraphicFramePr>
            <a:graphicFrameLocks noGrp="1"/>
          </p:cNvGraphicFramePr>
          <p:nvPr>
            <p:extLst>
              <p:ext uri="{D42A27DB-BD31-4B8C-83A1-F6EECF244321}">
                <p14:modId xmlns:p14="http://schemas.microsoft.com/office/powerpoint/2010/main" val="3108477050"/>
              </p:ext>
            </p:extLst>
          </p:nvPr>
        </p:nvGraphicFramePr>
        <p:xfrm>
          <a:off x="6688475" y="3363203"/>
          <a:ext cx="2907696" cy="1176228"/>
        </p:xfrm>
        <a:graphic>
          <a:graphicData uri="http://schemas.openxmlformats.org/drawingml/2006/table">
            <a:tbl>
              <a:tblPr firstRow="1" bandRow="1">
                <a:tableStyleId>{5940675A-B579-460E-94D1-54222C63F5DA}</a:tableStyleId>
              </a:tblPr>
              <a:tblGrid>
                <a:gridCol w="1453848">
                  <a:extLst>
                    <a:ext uri="{9D8B030D-6E8A-4147-A177-3AD203B41FA5}">
                      <a16:colId xmlns:a16="http://schemas.microsoft.com/office/drawing/2014/main" val="1366339810"/>
                    </a:ext>
                  </a:extLst>
                </a:gridCol>
                <a:gridCol w="1453848">
                  <a:extLst>
                    <a:ext uri="{9D8B030D-6E8A-4147-A177-3AD203B41FA5}">
                      <a16:colId xmlns:a16="http://schemas.microsoft.com/office/drawing/2014/main" val="3333517186"/>
                    </a:ext>
                  </a:extLst>
                </a:gridCol>
              </a:tblGrid>
              <a:tr h="392076">
                <a:tc>
                  <a:txBody>
                    <a:bodyPr/>
                    <a:lstStyle/>
                    <a:p>
                      <a:pPr algn="ctr"/>
                      <a:endParaRPr lang="en-US" dirty="0"/>
                    </a:p>
                  </a:txBody>
                  <a:tcPr/>
                </a:tc>
                <a:tc>
                  <a:txBody>
                    <a:bodyPr/>
                    <a:lstStyle/>
                    <a:p>
                      <a:pPr algn="ctr"/>
                      <a:r>
                        <a:rPr lang="en-US" dirty="0"/>
                        <a:t>C</a:t>
                      </a:r>
                    </a:p>
                  </a:txBody>
                  <a:tcPr/>
                </a:tc>
                <a:extLst>
                  <a:ext uri="{0D108BD9-81ED-4DB2-BD59-A6C34878D82A}">
                    <a16:rowId xmlns:a16="http://schemas.microsoft.com/office/drawing/2014/main" val="1060099747"/>
                  </a:ext>
                </a:extLst>
              </a:tr>
              <a:tr h="392076">
                <a:tc>
                  <a:txBody>
                    <a:bodyPr/>
                    <a:lstStyle/>
                    <a:p>
                      <a:pPr algn="ctr"/>
                      <a:r>
                        <a:rPr lang="en-US" dirty="0"/>
                        <a:t>Low Q</a:t>
                      </a:r>
                    </a:p>
                  </a:txBody>
                  <a:tcPr/>
                </a:tc>
                <a:tc>
                  <a:txBody>
                    <a:bodyPr/>
                    <a:lstStyle/>
                    <a:p>
                      <a:pPr algn="ctr"/>
                      <a:r>
                        <a:rPr lang="en-US" dirty="0"/>
                        <a:t>2.705533fF</a:t>
                      </a:r>
                    </a:p>
                  </a:txBody>
                  <a:tcPr/>
                </a:tc>
                <a:extLst>
                  <a:ext uri="{0D108BD9-81ED-4DB2-BD59-A6C34878D82A}">
                    <a16:rowId xmlns:a16="http://schemas.microsoft.com/office/drawing/2014/main" val="1725248308"/>
                  </a:ext>
                </a:extLst>
              </a:tr>
              <a:tr h="392076">
                <a:tc>
                  <a:txBody>
                    <a:bodyPr/>
                    <a:lstStyle/>
                    <a:p>
                      <a:pPr algn="ctr"/>
                      <a:r>
                        <a:rPr lang="en-US" dirty="0"/>
                        <a:t>High Q</a:t>
                      </a:r>
                    </a:p>
                  </a:txBody>
                  <a:tcPr/>
                </a:tc>
                <a:tc>
                  <a:txBody>
                    <a:bodyPr/>
                    <a:lstStyle/>
                    <a:p>
                      <a:pPr algn="ctr"/>
                      <a:r>
                        <a:rPr lang="en-US" dirty="0"/>
                        <a:t>0.697073fF</a:t>
                      </a:r>
                    </a:p>
                  </a:txBody>
                  <a:tcPr/>
                </a:tc>
                <a:extLst>
                  <a:ext uri="{0D108BD9-81ED-4DB2-BD59-A6C34878D82A}">
                    <a16:rowId xmlns:a16="http://schemas.microsoft.com/office/drawing/2014/main" val="2733051532"/>
                  </a:ext>
                </a:extLst>
              </a:tr>
            </a:tbl>
          </a:graphicData>
        </a:graphic>
      </p:graphicFrame>
      <p:sp>
        <p:nvSpPr>
          <p:cNvPr id="13" name="TextBox 12">
            <a:extLst>
              <a:ext uri="{FF2B5EF4-FFF2-40B4-BE49-F238E27FC236}">
                <a16:creationId xmlns:a16="http://schemas.microsoft.com/office/drawing/2014/main" id="{3FA4FAC3-1E68-48EB-9221-EE18909E5479}"/>
              </a:ext>
            </a:extLst>
          </p:cNvPr>
          <p:cNvSpPr txBox="1"/>
          <p:nvPr/>
        </p:nvSpPr>
        <p:spPr>
          <a:xfrm>
            <a:off x="6472718" y="2815119"/>
            <a:ext cx="3708971" cy="369332"/>
          </a:xfrm>
          <a:prstGeom prst="rect">
            <a:avLst/>
          </a:prstGeom>
          <a:noFill/>
        </p:spPr>
        <p:txBody>
          <a:bodyPr wrap="square" rtlCol="0">
            <a:spAutoFit/>
          </a:bodyPr>
          <a:lstStyle/>
          <a:p>
            <a:r>
              <a:rPr lang="en-US" dirty="0"/>
              <a:t>Maxwell simulation for C with </a:t>
            </a:r>
            <a:r>
              <a:rPr lang="el-GR" i="1" dirty="0"/>
              <a:t>ε</a:t>
            </a:r>
            <a:r>
              <a:rPr lang="en-US" i="1" baseline="-25000" dirty="0"/>
              <a:t>r</a:t>
            </a:r>
            <a:r>
              <a:rPr lang="en-US" dirty="0"/>
              <a:t>=5.2 </a:t>
            </a:r>
          </a:p>
        </p:txBody>
      </p:sp>
    </p:spTree>
    <p:extLst>
      <p:ext uri="{BB962C8B-B14F-4D97-AF65-F5344CB8AC3E}">
        <p14:creationId xmlns:p14="http://schemas.microsoft.com/office/powerpoint/2010/main" val="568785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E3F7-3F21-4F9B-92F6-BC25E9EE05A5}"/>
              </a:ext>
            </a:extLst>
          </p:cNvPr>
          <p:cNvSpPr>
            <a:spLocks noGrp="1"/>
          </p:cNvSpPr>
          <p:nvPr>
            <p:ph type="title"/>
          </p:nvPr>
        </p:nvSpPr>
        <p:spPr/>
        <p:txBody>
          <a:bodyPr>
            <a:normAutofit fontScale="90000"/>
          </a:bodyPr>
          <a:lstStyle/>
          <a:p>
            <a:pPr algn="ctr"/>
            <a:r>
              <a:rPr lang="en-US" dirty="0"/>
              <a:t>Designed and Experimental Resonance Plot</a:t>
            </a:r>
            <a:br>
              <a:rPr lang="en-US" dirty="0"/>
            </a:br>
            <a:r>
              <a:rPr lang="en-US" dirty="0"/>
              <a:t>for High Q resonators chips </a:t>
            </a:r>
            <a:br>
              <a:rPr lang="en-US" dirty="0"/>
            </a:br>
            <a:r>
              <a:rPr lang="en-US" dirty="0">
                <a:highlight>
                  <a:srgbClr val="00FF00"/>
                </a:highlight>
              </a:rPr>
              <a:t>(</a:t>
            </a:r>
            <a:r>
              <a:rPr lang="el-GR" i="1" dirty="0">
                <a:highlight>
                  <a:srgbClr val="00FF00"/>
                </a:highlight>
              </a:rPr>
              <a:t>ε</a:t>
            </a:r>
            <a:r>
              <a:rPr lang="en-US" i="1" baseline="-25000" dirty="0">
                <a:highlight>
                  <a:srgbClr val="00FF00"/>
                </a:highlight>
              </a:rPr>
              <a:t>r</a:t>
            </a:r>
            <a:r>
              <a:rPr lang="en-US" dirty="0">
                <a:highlight>
                  <a:srgbClr val="00FF00"/>
                </a:highlight>
              </a:rPr>
              <a:t>=5.2 and coupler length included)</a:t>
            </a:r>
            <a:endParaRPr lang="en-US" dirty="0"/>
          </a:p>
        </p:txBody>
      </p:sp>
      <p:pic>
        <p:nvPicPr>
          <p:cNvPr id="5" name="Picture 4" descr="A close up of a map&#10;&#10;Description automatically generated">
            <a:extLst>
              <a:ext uri="{FF2B5EF4-FFF2-40B4-BE49-F238E27FC236}">
                <a16:creationId xmlns:a16="http://schemas.microsoft.com/office/drawing/2014/main" id="{60144C2E-3651-48E1-A53E-EE2F2E1CD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012" y="2048145"/>
            <a:ext cx="5566988" cy="444473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3BF1A51-EDC9-4B66-A704-A8322E941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21" y="2048145"/>
            <a:ext cx="5274413" cy="4444730"/>
          </a:xfrm>
          <a:prstGeom prst="rect">
            <a:avLst/>
          </a:prstGeom>
        </p:spPr>
      </p:pic>
    </p:spTree>
    <p:extLst>
      <p:ext uri="{BB962C8B-B14F-4D97-AF65-F5344CB8AC3E}">
        <p14:creationId xmlns:p14="http://schemas.microsoft.com/office/powerpoint/2010/main" val="2939388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E3F7-3F21-4F9B-92F6-BC25E9EE05A5}"/>
              </a:ext>
            </a:extLst>
          </p:cNvPr>
          <p:cNvSpPr>
            <a:spLocks noGrp="1"/>
          </p:cNvSpPr>
          <p:nvPr>
            <p:ph type="title"/>
          </p:nvPr>
        </p:nvSpPr>
        <p:spPr/>
        <p:txBody>
          <a:bodyPr>
            <a:normAutofit fontScale="90000"/>
          </a:bodyPr>
          <a:lstStyle/>
          <a:p>
            <a:pPr algn="ctr"/>
            <a:r>
              <a:rPr lang="en-US" dirty="0"/>
              <a:t>Designed and Experimental Resonance Plot</a:t>
            </a:r>
            <a:br>
              <a:rPr lang="en-US" dirty="0"/>
            </a:br>
            <a:r>
              <a:rPr lang="en-US" dirty="0"/>
              <a:t>for Low Q resonators chip 1</a:t>
            </a:r>
            <a:br>
              <a:rPr lang="en-US" dirty="0"/>
            </a:br>
            <a:r>
              <a:rPr lang="en-US" dirty="0">
                <a:highlight>
                  <a:srgbClr val="00FF00"/>
                </a:highlight>
              </a:rPr>
              <a:t>(</a:t>
            </a:r>
            <a:r>
              <a:rPr lang="el-GR" i="1" dirty="0">
                <a:highlight>
                  <a:srgbClr val="00FF00"/>
                </a:highlight>
              </a:rPr>
              <a:t>ε</a:t>
            </a:r>
            <a:r>
              <a:rPr lang="en-US" i="1" baseline="-25000" dirty="0">
                <a:highlight>
                  <a:srgbClr val="00FF00"/>
                </a:highlight>
              </a:rPr>
              <a:t>r</a:t>
            </a:r>
            <a:r>
              <a:rPr lang="en-US" dirty="0">
                <a:highlight>
                  <a:srgbClr val="00FF00"/>
                </a:highlight>
              </a:rPr>
              <a:t>=5.2 and coupler length included)</a:t>
            </a:r>
            <a:endParaRPr lang="en-US" dirty="0"/>
          </a:p>
        </p:txBody>
      </p:sp>
      <p:pic>
        <p:nvPicPr>
          <p:cNvPr id="6" name="Picture 5" descr="A close up of a map&#10;&#10;Description automatically generated">
            <a:extLst>
              <a:ext uri="{FF2B5EF4-FFF2-40B4-BE49-F238E27FC236}">
                <a16:creationId xmlns:a16="http://schemas.microsoft.com/office/drawing/2014/main" id="{B6807DE2-3131-400C-AEE0-69370CA16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3" y="2074007"/>
            <a:ext cx="5513168" cy="4236520"/>
          </a:xfrm>
          <a:prstGeom prst="rect">
            <a:avLst/>
          </a:prstGeom>
        </p:spPr>
      </p:pic>
      <p:pic>
        <p:nvPicPr>
          <p:cNvPr id="8" name="Picture 7">
            <a:extLst>
              <a:ext uri="{FF2B5EF4-FFF2-40B4-BE49-F238E27FC236}">
                <a16:creationId xmlns:a16="http://schemas.microsoft.com/office/drawing/2014/main" id="{FEBB3AE1-381E-4C90-B84D-C64155D26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560" y="2074007"/>
            <a:ext cx="5685836" cy="4558533"/>
          </a:xfrm>
          <a:prstGeom prst="rect">
            <a:avLst/>
          </a:prstGeom>
        </p:spPr>
      </p:pic>
    </p:spTree>
    <p:extLst>
      <p:ext uri="{BB962C8B-B14F-4D97-AF65-F5344CB8AC3E}">
        <p14:creationId xmlns:p14="http://schemas.microsoft.com/office/powerpoint/2010/main" val="2533830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E3F7-3F21-4F9B-92F6-BC25E9EE05A5}"/>
              </a:ext>
            </a:extLst>
          </p:cNvPr>
          <p:cNvSpPr>
            <a:spLocks noGrp="1"/>
          </p:cNvSpPr>
          <p:nvPr>
            <p:ph type="title"/>
          </p:nvPr>
        </p:nvSpPr>
        <p:spPr/>
        <p:txBody>
          <a:bodyPr>
            <a:normAutofit fontScale="90000"/>
          </a:bodyPr>
          <a:lstStyle/>
          <a:p>
            <a:pPr algn="ctr"/>
            <a:r>
              <a:rPr lang="en-US" dirty="0"/>
              <a:t>Designed and Experimental Resonance Plot</a:t>
            </a:r>
            <a:br>
              <a:rPr lang="en-US" dirty="0"/>
            </a:br>
            <a:r>
              <a:rPr lang="en-US" dirty="0"/>
              <a:t>for Low Q resonators chip 1</a:t>
            </a:r>
            <a:br>
              <a:rPr lang="en-US" dirty="0"/>
            </a:br>
            <a:r>
              <a:rPr lang="en-US" dirty="0">
                <a:highlight>
                  <a:srgbClr val="00FF00"/>
                </a:highlight>
              </a:rPr>
              <a:t>(</a:t>
            </a:r>
            <a:r>
              <a:rPr lang="el-GR" i="1" dirty="0">
                <a:highlight>
                  <a:srgbClr val="00FF00"/>
                </a:highlight>
              </a:rPr>
              <a:t>ε</a:t>
            </a:r>
            <a:r>
              <a:rPr lang="en-US" i="1" baseline="-25000" dirty="0">
                <a:highlight>
                  <a:srgbClr val="00FF00"/>
                </a:highlight>
              </a:rPr>
              <a:t>r</a:t>
            </a:r>
            <a:r>
              <a:rPr lang="en-US" dirty="0">
                <a:highlight>
                  <a:srgbClr val="00FF00"/>
                </a:highlight>
              </a:rPr>
              <a:t>=5.2 and coupler length included)</a:t>
            </a:r>
            <a:endParaRPr lang="en-US" dirty="0"/>
          </a:p>
        </p:txBody>
      </p:sp>
      <p:pic>
        <p:nvPicPr>
          <p:cNvPr id="4" name="Picture 3" descr="A close up of a map&#10;&#10;Description automatically generated">
            <a:extLst>
              <a:ext uri="{FF2B5EF4-FFF2-40B4-BE49-F238E27FC236}">
                <a16:creationId xmlns:a16="http://schemas.microsoft.com/office/drawing/2014/main" id="{66905603-7617-4D59-BB1E-6BA80A1CB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07" y="2055518"/>
            <a:ext cx="5656167" cy="4371458"/>
          </a:xfrm>
          <a:prstGeom prst="rect">
            <a:avLst/>
          </a:prstGeom>
        </p:spPr>
      </p:pic>
      <p:pic>
        <p:nvPicPr>
          <p:cNvPr id="5" name="Picture 4" descr="A close up of a logo&#10;&#10;Description automatically generated">
            <a:extLst>
              <a:ext uri="{FF2B5EF4-FFF2-40B4-BE49-F238E27FC236}">
                <a16:creationId xmlns:a16="http://schemas.microsoft.com/office/drawing/2014/main" id="{689922DF-5C74-497B-A2E8-8F16FB8EA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628" y="2055518"/>
            <a:ext cx="5734647" cy="4681056"/>
          </a:xfrm>
          <a:prstGeom prst="rect">
            <a:avLst/>
          </a:prstGeom>
        </p:spPr>
      </p:pic>
    </p:spTree>
    <p:extLst>
      <p:ext uri="{BB962C8B-B14F-4D97-AF65-F5344CB8AC3E}">
        <p14:creationId xmlns:p14="http://schemas.microsoft.com/office/powerpoint/2010/main" val="366919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5E64B-D110-4B83-A383-7F4B1CF1AEF2}"/>
              </a:ext>
            </a:extLst>
          </p:cNvPr>
          <p:cNvSpPr>
            <a:spLocks noGrp="1"/>
          </p:cNvSpPr>
          <p:nvPr>
            <p:ph type="title"/>
          </p:nvPr>
        </p:nvSpPr>
        <p:spPr/>
        <p:txBody>
          <a:bodyPr/>
          <a:lstStyle/>
          <a:p>
            <a:pPr algn="ctr"/>
            <a:r>
              <a:rPr lang="en-US" dirty="0"/>
              <a:t>Comments On Designed f and Q </a:t>
            </a:r>
            <a:br>
              <a:rPr lang="en-US" dirty="0"/>
            </a:br>
            <a:r>
              <a:rPr lang="en-US" dirty="0"/>
              <a:t>with </a:t>
            </a:r>
            <a:r>
              <a:rPr lang="el-GR" i="1" dirty="0">
                <a:highlight>
                  <a:srgbClr val="00FF00"/>
                </a:highlight>
              </a:rPr>
              <a:t>ε</a:t>
            </a:r>
            <a:r>
              <a:rPr lang="en-US" i="1" baseline="-25000" dirty="0">
                <a:highlight>
                  <a:srgbClr val="00FF00"/>
                </a:highlight>
              </a:rPr>
              <a:t>r</a:t>
            </a:r>
            <a:r>
              <a:rPr lang="en-US" dirty="0">
                <a:highlight>
                  <a:srgbClr val="00FF00"/>
                </a:highlight>
              </a:rPr>
              <a:t>=5.2</a:t>
            </a:r>
            <a:r>
              <a:rPr lang="en-US" dirty="0"/>
              <a:t> assumed</a:t>
            </a:r>
          </a:p>
        </p:txBody>
      </p:sp>
      <p:sp>
        <p:nvSpPr>
          <p:cNvPr id="3" name="Content Placeholder 2">
            <a:extLst>
              <a:ext uri="{FF2B5EF4-FFF2-40B4-BE49-F238E27FC236}">
                <a16:creationId xmlns:a16="http://schemas.microsoft.com/office/drawing/2014/main" id="{311CB02A-C7CF-488F-9C10-4C86F3E03010}"/>
              </a:ext>
            </a:extLst>
          </p:cNvPr>
          <p:cNvSpPr>
            <a:spLocks noGrp="1"/>
          </p:cNvSpPr>
          <p:nvPr>
            <p:ph idx="1"/>
          </p:nvPr>
        </p:nvSpPr>
        <p:spPr/>
        <p:txBody>
          <a:bodyPr>
            <a:normAutofit/>
          </a:bodyPr>
          <a:lstStyle/>
          <a:p>
            <a:r>
              <a:rPr lang="en-US" sz="2000" dirty="0"/>
              <a:t>Note designed frequencies are consistently lower than measured values for low Q chips  </a:t>
            </a:r>
          </a:p>
          <a:p>
            <a:r>
              <a:rPr lang="en-US" sz="2000" dirty="0"/>
              <a:t>Since Low Q resonators have longer couplers and because lumped element model begins to lose its validity as coupler gets longer, it may make sense not to include whole length of coupler to total length of resonator. In reality, it’s somewhere between total exclusion and total inclusion of coupler length.</a:t>
            </a:r>
          </a:p>
          <a:p>
            <a:r>
              <a:rPr lang="en-US" sz="2000" dirty="0"/>
              <a:t>If entire length of coupler is taken out, measured frequencies are lower than designed frequencies. (refer to the plots in subsequent slides)</a:t>
            </a:r>
          </a:p>
          <a:p>
            <a:endParaRPr lang="en-US" sz="2000" dirty="0"/>
          </a:p>
        </p:txBody>
      </p:sp>
    </p:spTree>
    <p:extLst>
      <p:ext uri="{BB962C8B-B14F-4D97-AF65-F5344CB8AC3E}">
        <p14:creationId xmlns:p14="http://schemas.microsoft.com/office/powerpoint/2010/main" val="43258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2642-C68D-47AB-A203-2037CEEB3A1E}"/>
              </a:ext>
            </a:extLst>
          </p:cNvPr>
          <p:cNvSpPr>
            <a:spLocks noGrp="1"/>
          </p:cNvSpPr>
          <p:nvPr>
            <p:ph type="title"/>
          </p:nvPr>
        </p:nvSpPr>
        <p:spPr/>
        <p:txBody>
          <a:bodyPr>
            <a:normAutofit fontScale="90000"/>
          </a:bodyPr>
          <a:lstStyle/>
          <a:p>
            <a:pPr algn="ctr"/>
            <a:r>
              <a:rPr lang="en-US" dirty="0"/>
              <a:t>Designed and Experimental Resonance Plot</a:t>
            </a:r>
            <a:br>
              <a:rPr lang="en-US" dirty="0"/>
            </a:br>
            <a:r>
              <a:rPr lang="en-US" dirty="0"/>
              <a:t>for Low Q resonators chip 1 </a:t>
            </a:r>
            <a:br>
              <a:rPr lang="en-US" dirty="0"/>
            </a:br>
            <a:r>
              <a:rPr lang="en-US" dirty="0">
                <a:highlight>
                  <a:srgbClr val="00FF00"/>
                </a:highlight>
              </a:rPr>
              <a:t>(</a:t>
            </a:r>
            <a:r>
              <a:rPr lang="el-GR" i="1" dirty="0">
                <a:highlight>
                  <a:srgbClr val="00FF00"/>
                </a:highlight>
              </a:rPr>
              <a:t>ε</a:t>
            </a:r>
            <a:r>
              <a:rPr lang="en-US" i="1" baseline="-25000" dirty="0">
                <a:highlight>
                  <a:srgbClr val="00FF00"/>
                </a:highlight>
              </a:rPr>
              <a:t>r</a:t>
            </a:r>
            <a:r>
              <a:rPr lang="en-US" dirty="0">
                <a:highlight>
                  <a:srgbClr val="00FF00"/>
                </a:highlight>
              </a:rPr>
              <a:t>=5.2 and coupler length subtracted) </a:t>
            </a:r>
            <a:r>
              <a:rPr lang="en-US" dirty="0"/>
              <a:t> </a:t>
            </a:r>
          </a:p>
        </p:txBody>
      </p:sp>
      <p:pic>
        <p:nvPicPr>
          <p:cNvPr id="5" name="Content Placeholder 4">
            <a:extLst>
              <a:ext uri="{FF2B5EF4-FFF2-40B4-BE49-F238E27FC236}">
                <a16:creationId xmlns:a16="http://schemas.microsoft.com/office/drawing/2014/main" id="{FDFBAC31-F189-4D45-8724-B9B7DACF4D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070" y="1784136"/>
            <a:ext cx="5935865" cy="4708739"/>
          </a:xfrm>
        </p:spPr>
      </p:pic>
      <p:pic>
        <p:nvPicPr>
          <p:cNvPr id="7" name="Picture 6" descr="A close up of a map&#10;&#10;Description automatically generated">
            <a:extLst>
              <a:ext uri="{FF2B5EF4-FFF2-40B4-BE49-F238E27FC236}">
                <a16:creationId xmlns:a16="http://schemas.microsoft.com/office/drawing/2014/main" id="{50A7B51A-10A0-4269-AA28-D9E7510A8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84" y="1829582"/>
            <a:ext cx="5755186" cy="4663293"/>
          </a:xfrm>
          <a:prstGeom prst="rect">
            <a:avLst/>
          </a:prstGeom>
        </p:spPr>
      </p:pic>
    </p:spTree>
    <p:extLst>
      <p:ext uri="{BB962C8B-B14F-4D97-AF65-F5344CB8AC3E}">
        <p14:creationId xmlns:p14="http://schemas.microsoft.com/office/powerpoint/2010/main" val="497487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E4368-9758-46CF-B0A7-C4ADF16343FF}"/>
              </a:ext>
            </a:extLst>
          </p:cNvPr>
          <p:cNvSpPr>
            <a:spLocks noGrp="1"/>
          </p:cNvSpPr>
          <p:nvPr>
            <p:ph type="title"/>
          </p:nvPr>
        </p:nvSpPr>
        <p:spPr/>
        <p:txBody>
          <a:bodyPr>
            <a:normAutofit fontScale="90000"/>
          </a:bodyPr>
          <a:lstStyle/>
          <a:p>
            <a:pPr algn="ctr"/>
            <a:r>
              <a:rPr lang="en-US" dirty="0"/>
              <a:t>Designed and Experimental Resonance Plot</a:t>
            </a:r>
            <a:br>
              <a:rPr lang="en-US" dirty="0"/>
            </a:br>
            <a:r>
              <a:rPr lang="en-US" dirty="0"/>
              <a:t>for Low Q resonators chip 2</a:t>
            </a:r>
            <a:br>
              <a:rPr lang="en-US" dirty="0"/>
            </a:br>
            <a:r>
              <a:rPr lang="en-US" dirty="0">
                <a:highlight>
                  <a:srgbClr val="00FF00"/>
                </a:highlight>
              </a:rPr>
              <a:t>(</a:t>
            </a:r>
            <a:r>
              <a:rPr lang="el-GR" i="1" dirty="0">
                <a:highlight>
                  <a:srgbClr val="00FF00"/>
                </a:highlight>
              </a:rPr>
              <a:t>ε</a:t>
            </a:r>
            <a:r>
              <a:rPr lang="en-US" i="1" baseline="-25000" dirty="0">
                <a:highlight>
                  <a:srgbClr val="00FF00"/>
                </a:highlight>
              </a:rPr>
              <a:t>r</a:t>
            </a:r>
            <a:r>
              <a:rPr lang="en-US" dirty="0">
                <a:highlight>
                  <a:srgbClr val="00FF00"/>
                </a:highlight>
              </a:rPr>
              <a:t>=5.2 and coupler length subtracted) </a:t>
            </a:r>
            <a:endParaRPr lang="en-US" dirty="0"/>
          </a:p>
        </p:txBody>
      </p:sp>
      <p:pic>
        <p:nvPicPr>
          <p:cNvPr id="5" name="Picture 4" descr="A close up of a map&#10;&#10;Description automatically generated">
            <a:extLst>
              <a:ext uri="{FF2B5EF4-FFF2-40B4-BE49-F238E27FC236}">
                <a16:creationId xmlns:a16="http://schemas.microsoft.com/office/drawing/2014/main" id="{DE7270BA-2CBC-436A-8252-C23F39A5F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1816"/>
            <a:ext cx="6219166" cy="4802842"/>
          </a:xfrm>
          <a:prstGeom prst="rect">
            <a:avLst/>
          </a:prstGeom>
        </p:spPr>
      </p:pic>
      <p:pic>
        <p:nvPicPr>
          <p:cNvPr id="7" name="Picture 6">
            <a:extLst>
              <a:ext uri="{FF2B5EF4-FFF2-40B4-BE49-F238E27FC236}">
                <a16:creationId xmlns:a16="http://schemas.microsoft.com/office/drawing/2014/main" id="{BC188932-E856-4A52-B5DD-D2A8C4DBB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694" y="2042623"/>
            <a:ext cx="6077773" cy="4450252"/>
          </a:xfrm>
          <a:prstGeom prst="rect">
            <a:avLst/>
          </a:prstGeom>
        </p:spPr>
      </p:pic>
    </p:spTree>
    <p:extLst>
      <p:ext uri="{BB962C8B-B14F-4D97-AF65-F5344CB8AC3E}">
        <p14:creationId xmlns:p14="http://schemas.microsoft.com/office/powerpoint/2010/main" val="122658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4351-E9BE-4DBF-837A-D30744CA7662}"/>
              </a:ext>
            </a:extLst>
          </p:cNvPr>
          <p:cNvSpPr>
            <a:spLocks noGrp="1"/>
          </p:cNvSpPr>
          <p:nvPr>
            <p:ph type="title"/>
          </p:nvPr>
        </p:nvSpPr>
        <p:spPr/>
        <p:txBody>
          <a:bodyPr/>
          <a:lstStyle/>
          <a:p>
            <a:pPr algn="ctr"/>
            <a:r>
              <a:rPr lang="en-US" dirty="0"/>
              <a:t>High Q Resonator Chip (resonator 1 and 2) </a:t>
            </a:r>
          </a:p>
        </p:txBody>
      </p:sp>
      <p:pic>
        <p:nvPicPr>
          <p:cNvPr id="19" name="Content Placeholder 18" descr="A close up of a map&#10;&#10;Description automatically generated">
            <a:extLst>
              <a:ext uri="{FF2B5EF4-FFF2-40B4-BE49-F238E27FC236}">
                <a16:creationId xmlns:a16="http://schemas.microsoft.com/office/drawing/2014/main" id="{066D52CE-B143-41A5-BD6D-A17071600A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57939"/>
            <a:ext cx="4931945" cy="3945556"/>
          </a:xfrm>
        </p:spPr>
      </p:pic>
      <p:pic>
        <p:nvPicPr>
          <p:cNvPr id="21" name="Picture 20" descr="A close up of a map&#10;&#10;Description automatically generated">
            <a:extLst>
              <a:ext uri="{FF2B5EF4-FFF2-40B4-BE49-F238E27FC236}">
                <a16:creationId xmlns:a16="http://schemas.microsoft.com/office/drawing/2014/main" id="{FE355670-6C9E-401E-85BF-EE5E16563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339" y="1957939"/>
            <a:ext cx="4931945" cy="3945556"/>
          </a:xfrm>
          <a:prstGeom prst="rect">
            <a:avLst/>
          </a:prstGeom>
        </p:spPr>
      </p:pic>
    </p:spTree>
    <p:extLst>
      <p:ext uri="{BB962C8B-B14F-4D97-AF65-F5344CB8AC3E}">
        <p14:creationId xmlns:p14="http://schemas.microsoft.com/office/powerpoint/2010/main" val="2765964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EBAA-DB9E-4182-B5B6-F25A86BE579C}"/>
              </a:ext>
            </a:extLst>
          </p:cNvPr>
          <p:cNvSpPr>
            <a:spLocks noGrp="1"/>
          </p:cNvSpPr>
          <p:nvPr>
            <p:ph type="title"/>
          </p:nvPr>
        </p:nvSpPr>
        <p:spPr/>
        <p:txBody>
          <a:bodyPr/>
          <a:lstStyle/>
          <a:p>
            <a:pPr algn="ctr"/>
            <a:r>
              <a:rPr lang="en-US" dirty="0"/>
              <a:t>High Q Resonator Chip (resonator 3 and 4) </a:t>
            </a:r>
          </a:p>
        </p:txBody>
      </p:sp>
      <p:pic>
        <p:nvPicPr>
          <p:cNvPr id="5" name="Content Placeholder 4" descr="A close up of a map&#10;&#10;Description automatically generated">
            <a:extLst>
              <a:ext uri="{FF2B5EF4-FFF2-40B4-BE49-F238E27FC236}">
                <a16:creationId xmlns:a16="http://schemas.microsoft.com/office/drawing/2014/main" id="{B4814CE8-6926-4BFF-BDD1-AC7A98892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590" y="1840831"/>
            <a:ext cx="4572000" cy="3657600"/>
          </a:xfrm>
        </p:spPr>
      </p:pic>
      <p:pic>
        <p:nvPicPr>
          <p:cNvPr id="7" name="Picture 6" descr="A close up of a map&#10;&#10;Description automatically generated">
            <a:extLst>
              <a:ext uri="{FF2B5EF4-FFF2-40B4-BE49-F238E27FC236}">
                <a16:creationId xmlns:a16="http://schemas.microsoft.com/office/drawing/2014/main" id="{061342AD-0C39-4378-A4F6-A878505F6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9958" y="1840831"/>
            <a:ext cx="4572000" cy="3657600"/>
          </a:xfrm>
          <a:prstGeom prst="rect">
            <a:avLst/>
          </a:prstGeom>
        </p:spPr>
      </p:pic>
    </p:spTree>
    <p:extLst>
      <p:ext uri="{BB962C8B-B14F-4D97-AF65-F5344CB8AC3E}">
        <p14:creationId xmlns:p14="http://schemas.microsoft.com/office/powerpoint/2010/main" val="3135394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00AA-05EC-46A4-BF23-C46A566746EA}"/>
              </a:ext>
            </a:extLst>
          </p:cNvPr>
          <p:cNvSpPr>
            <a:spLocks noGrp="1"/>
          </p:cNvSpPr>
          <p:nvPr>
            <p:ph type="title"/>
          </p:nvPr>
        </p:nvSpPr>
        <p:spPr/>
        <p:txBody>
          <a:bodyPr/>
          <a:lstStyle/>
          <a:p>
            <a:pPr algn="ctr"/>
            <a:r>
              <a:rPr lang="en-US" dirty="0"/>
              <a:t>High Q Resonator Chip (resonator 5 and 6) </a:t>
            </a:r>
          </a:p>
        </p:txBody>
      </p:sp>
      <p:pic>
        <p:nvPicPr>
          <p:cNvPr id="5" name="Content Placeholder 4" descr="A close up of a map&#10;&#10;Description automatically generated">
            <a:extLst>
              <a:ext uri="{FF2B5EF4-FFF2-40B4-BE49-F238E27FC236}">
                <a16:creationId xmlns:a16="http://schemas.microsoft.com/office/drawing/2014/main" id="{FA742604-8598-475E-B418-932AE4DA4B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4948" y="2124367"/>
            <a:ext cx="4572000" cy="3657600"/>
          </a:xfrm>
        </p:spPr>
      </p:pic>
      <p:pic>
        <p:nvPicPr>
          <p:cNvPr id="7" name="Picture 6" descr="A close up of a map&#10;&#10;Description automatically generated">
            <a:extLst>
              <a:ext uri="{FF2B5EF4-FFF2-40B4-BE49-F238E27FC236}">
                <a16:creationId xmlns:a16="http://schemas.microsoft.com/office/drawing/2014/main" id="{FCCD016D-E1EF-43C5-98F5-B061C64CB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326" y="2124367"/>
            <a:ext cx="4572000" cy="3657600"/>
          </a:xfrm>
          <a:prstGeom prst="rect">
            <a:avLst/>
          </a:prstGeom>
        </p:spPr>
      </p:pic>
    </p:spTree>
    <p:extLst>
      <p:ext uri="{BB962C8B-B14F-4D97-AF65-F5344CB8AC3E}">
        <p14:creationId xmlns:p14="http://schemas.microsoft.com/office/powerpoint/2010/main" val="4065841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D90A86-A7F0-48ED-8DE2-4CADEC408F1C}"/>
              </a:ext>
            </a:extLst>
          </p:cNvPr>
          <p:cNvPicPr>
            <a:picLocks noChangeAspect="1"/>
          </p:cNvPicPr>
          <p:nvPr/>
        </p:nvPicPr>
        <p:blipFill>
          <a:blip r:embed="rId2"/>
          <a:stretch>
            <a:fillRect/>
          </a:stretch>
        </p:blipFill>
        <p:spPr>
          <a:xfrm>
            <a:off x="585009" y="1023950"/>
            <a:ext cx="11021982" cy="4810100"/>
          </a:xfrm>
          <a:prstGeom prst="rect">
            <a:avLst/>
          </a:prstGeom>
        </p:spPr>
      </p:pic>
      <p:cxnSp>
        <p:nvCxnSpPr>
          <p:cNvPr id="8" name="Straight Arrow Connector 7">
            <a:extLst>
              <a:ext uri="{FF2B5EF4-FFF2-40B4-BE49-F238E27FC236}">
                <a16:creationId xmlns:a16="http://schemas.microsoft.com/office/drawing/2014/main" id="{9049A0DA-44C3-4845-906E-FA165A407124}"/>
              </a:ext>
            </a:extLst>
          </p:cNvPr>
          <p:cNvCxnSpPr>
            <a:cxnSpLocks/>
          </p:cNvCxnSpPr>
          <p:nvPr/>
        </p:nvCxnSpPr>
        <p:spPr>
          <a:xfrm flipH="1">
            <a:off x="5864469" y="1178169"/>
            <a:ext cx="1178169" cy="21892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817E42-FB69-4A89-8D3B-62E53CD7AA74}"/>
              </a:ext>
            </a:extLst>
          </p:cNvPr>
          <p:cNvCxnSpPr>
            <a:cxnSpLocks/>
          </p:cNvCxnSpPr>
          <p:nvPr/>
        </p:nvCxnSpPr>
        <p:spPr>
          <a:xfrm flipH="1">
            <a:off x="6321669" y="2453054"/>
            <a:ext cx="5081954"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80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F1AC-BA21-4F5B-90CF-6DB1AE31B953}"/>
              </a:ext>
            </a:extLst>
          </p:cNvPr>
          <p:cNvSpPr>
            <a:spLocks noGrp="1"/>
          </p:cNvSpPr>
          <p:nvPr>
            <p:ph type="title"/>
          </p:nvPr>
        </p:nvSpPr>
        <p:spPr/>
        <p:txBody>
          <a:bodyPr/>
          <a:lstStyle/>
          <a:p>
            <a:pPr algn="ctr"/>
            <a:r>
              <a:rPr lang="en-US" dirty="0"/>
              <a:t>Low Q Resonator Chip 1 (resonator 1 and 2) </a:t>
            </a:r>
          </a:p>
        </p:txBody>
      </p:sp>
      <p:pic>
        <p:nvPicPr>
          <p:cNvPr id="11" name="Picture 10" descr="A close up of a map&#10;&#10;Description automatically generated">
            <a:extLst>
              <a:ext uri="{FF2B5EF4-FFF2-40B4-BE49-F238E27FC236}">
                <a16:creationId xmlns:a16="http://schemas.microsoft.com/office/drawing/2014/main" id="{4003155F-F31C-4E38-9B21-B88FAAEFE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46971"/>
            <a:ext cx="4572000" cy="3657600"/>
          </a:xfrm>
          <a:prstGeom prst="rect">
            <a:avLst/>
          </a:prstGeom>
        </p:spPr>
      </p:pic>
      <p:pic>
        <p:nvPicPr>
          <p:cNvPr id="13" name="Picture 12" descr="A close up of a map&#10;&#10;Description automatically generated">
            <a:extLst>
              <a:ext uri="{FF2B5EF4-FFF2-40B4-BE49-F238E27FC236}">
                <a16:creationId xmlns:a16="http://schemas.microsoft.com/office/drawing/2014/main" id="{A82068E3-0792-495B-BF43-C553EDCAC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898" y="2246971"/>
            <a:ext cx="4572000" cy="3657600"/>
          </a:xfrm>
          <a:prstGeom prst="rect">
            <a:avLst/>
          </a:prstGeom>
        </p:spPr>
      </p:pic>
    </p:spTree>
    <p:extLst>
      <p:ext uri="{BB962C8B-B14F-4D97-AF65-F5344CB8AC3E}">
        <p14:creationId xmlns:p14="http://schemas.microsoft.com/office/powerpoint/2010/main" val="3008642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CDC4-63E9-4A10-8342-06E22674BF52}"/>
              </a:ext>
            </a:extLst>
          </p:cNvPr>
          <p:cNvSpPr>
            <a:spLocks noGrp="1"/>
          </p:cNvSpPr>
          <p:nvPr>
            <p:ph type="title"/>
          </p:nvPr>
        </p:nvSpPr>
        <p:spPr/>
        <p:txBody>
          <a:bodyPr/>
          <a:lstStyle/>
          <a:p>
            <a:pPr algn="ctr"/>
            <a:r>
              <a:rPr lang="en-US" dirty="0"/>
              <a:t>Low Q Resonator Chip 1 (resonator 3 and 4) </a:t>
            </a:r>
          </a:p>
        </p:txBody>
      </p:sp>
      <p:pic>
        <p:nvPicPr>
          <p:cNvPr id="5" name="Content Placeholder 4" descr="A close up of a map&#10;&#10;Description automatically generated">
            <a:extLst>
              <a:ext uri="{FF2B5EF4-FFF2-40B4-BE49-F238E27FC236}">
                <a16:creationId xmlns:a16="http://schemas.microsoft.com/office/drawing/2014/main" id="{A50A9974-4A81-4EE3-8433-85353B9247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038679"/>
            <a:ext cx="4572000" cy="3657600"/>
          </a:xfrm>
        </p:spPr>
      </p:pic>
      <p:pic>
        <p:nvPicPr>
          <p:cNvPr id="7" name="Picture 6" descr="A close up of a map&#10;&#10;Description automatically generated">
            <a:extLst>
              <a:ext uri="{FF2B5EF4-FFF2-40B4-BE49-F238E27FC236}">
                <a16:creationId xmlns:a16="http://schemas.microsoft.com/office/drawing/2014/main" id="{AA3AB268-5FE6-4892-98BE-C124A2FF7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478" y="2038679"/>
            <a:ext cx="4572000" cy="3657600"/>
          </a:xfrm>
          <a:prstGeom prst="rect">
            <a:avLst/>
          </a:prstGeom>
        </p:spPr>
      </p:pic>
    </p:spTree>
    <p:extLst>
      <p:ext uri="{BB962C8B-B14F-4D97-AF65-F5344CB8AC3E}">
        <p14:creationId xmlns:p14="http://schemas.microsoft.com/office/powerpoint/2010/main" val="3847558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4C10-8968-4B96-A61C-71CEC5C9E96A}"/>
              </a:ext>
            </a:extLst>
          </p:cNvPr>
          <p:cNvSpPr>
            <a:spLocks noGrp="1"/>
          </p:cNvSpPr>
          <p:nvPr>
            <p:ph type="title"/>
          </p:nvPr>
        </p:nvSpPr>
        <p:spPr/>
        <p:txBody>
          <a:bodyPr/>
          <a:lstStyle/>
          <a:p>
            <a:pPr algn="ctr"/>
            <a:r>
              <a:rPr lang="en-US" dirty="0"/>
              <a:t>Low Q Resonator Chip 1 (resonator 5 and 6) </a:t>
            </a:r>
          </a:p>
        </p:txBody>
      </p:sp>
      <p:pic>
        <p:nvPicPr>
          <p:cNvPr id="5" name="Content Placeholder 4" descr="A close up of a map&#10;&#10;Description automatically generated">
            <a:extLst>
              <a:ext uri="{FF2B5EF4-FFF2-40B4-BE49-F238E27FC236}">
                <a16:creationId xmlns:a16="http://schemas.microsoft.com/office/drawing/2014/main" id="{EA2F33F7-EC15-4AAA-9713-31D6E95F92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172494"/>
            <a:ext cx="4572000" cy="3657600"/>
          </a:xfrm>
        </p:spPr>
      </p:pic>
      <p:pic>
        <p:nvPicPr>
          <p:cNvPr id="7" name="Picture 6" descr="A close up of a map&#10;&#10;Description automatically generated">
            <a:extLst>
              <a:ext uri="{FF2B5EF4-FFF2-40B4-BE49-F238E27FC236}">
                <a16:creationId xmlns:a16="http://schemas.microsoft.com/office/drawing/2014/main" id="{8D1DE79F-AE08-43EA-B258-4C23BD5CE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570" y="2172494"/>
            <a:ext cx="4572000" cy="3657600"/>
          </a:xfrm>
          <a:prstGeom prst="rect">
            <a:avLst/>
          </a:prstGeom>
        </p:spPr>
      </p:pic>
    </p:spTree>
    <p:extLst>
      <p:ext uri="{BB962C8B-B14F-4D97-AF65-F5344CB8AC3E}">
        <p14:creationId xmlns:p14="http://schemas.microsoft.com/office/powerpoint/2010/main" val="1056403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A44B5-A6EE-4BB9-8E7F-F7DC34D0264D}"/>
              </a:ext>
            </a:extLst>
          </p:cNvPr>
          <p:cNvSpPr>
            <a:spLocks noGrp="1"/>
          </p:cNvSpPr>
          <p:nvPr>
            <p:ph type="title"/>
          </p:nvPr>
        </p:nvSpPr>
        <p:spPr/>
        <p:txBody>
          <a:bodyPr/>
          <a:lstStyle/>
          <a:p>
            <a:pPr algn="ctr"/>
            <a:r>
              <a:rPr lang="en-US" dirty="0"/>
              <a:t>Low Q Resonator Chip 2 (resonator 1 and 2) </a:t>
            </a:r>
          </a:p>
        </p:txBody>
      </p:sp>
      <p:pic>
        <p:nvPicPr>
          <p:cNvPr id="5" name="Content Placeholder 4" descr="A close up of a map&#10;&#10;Description automatically generated">
            <a:extLst>
              <a:ext uri="{FF2B5EF4-FFF2-40B4-BE49-F238E27FC236}">
                <a16:creationId xmlns:a16="http://schemas.microsoft.com/office/drawing/2014/main" id="{CF5BDBDC-5B52-4F60-B247-6988749F1B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217099"/>
            <a:ext cx="4572000" cy="3657600"/>
          </a:xfrm>
        </p:spPr>
      </p:pic>
      <p:sp>
        <p:nvSpPr>
          <p:cNvPr id="6" name="Rectangle 5">
            <a:extLst>
              <a:ext uri="{FF2B5EF4-FFF2-40B4-BE49-F238E27FC236}">
                <a16:creationId xmlns:a16="http://schemas.microsoft.com/office/drawing/2014/main" id="{914E5371-519D-4EF1-9E7B-E80F867AA5FF}"/>
              </a:ext>
            </a:extLst>
          </p:cNvPr>
          <p:cNvSpPr/>
          <p:nvPr/>
        </p:nvSpPr>
        <p:spPr>
          <a:xfrm>
            <a:off x="6423103" y="2505670"/>
            <a:ext cx="4572000" cy="1323439"/>
          </a:xfrm>
          <a:prstGeom prst="rect">
            <a:avLst/>
          </a:prstGeom>
        </p:spPr>
        <p:txBody>
          <a:bodyPr wrap="square">
            <a:spAutoFit/>
          </a:bodyPr>
          <a:lstStyle/>
          <a:p>
            <a:r>
              <a:rPr lang="en-US" sz="2000" dirty="0"/>
              <a:t>The missing resonance in the low Q resonator chip 2 spectrum attributed to the shorting in the fab  (explained in an earlier slide)</a:t>
            </a:r>
          </a:p>
        </p:txBody>
      </p:sp>
    </p:spTree>
    <p:extLst>
      <p:ext uri="{BB962C8B-B14F-4D97-AF65-F5344CB8AC3E}">
        <p14:creationId xmlns:p14="http://schemas.microsoft.com/office/powerpoint/2010/main" val="4252651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71F3-6D16-4AB6-AEEE-147DC96753D5}"/>
              </a:ext>
            </a:extLst>
          </p:cNvPr>
          <p:cNvSpPr>
            <a:spLocks noGrp="1"/>
          </p:cNvSpPr>
          <p:nvPr>
            <p:ph type="title"/>
          </p:nvPr>
        </p:nvSpPr>
        <p:spPr/>
        <p:txBody>
          <a:bodyPr/>
          <a:lstStyle/>
          <a:p>
            <a:pPr algn="ctr"/>
            <a:r>
              <a:rPr lang="en-US" dirty="0"/>
              <a:t>Low Q Resonator Chip 2 (resonator 3 and 4) </a:t>
            </a:r>
          </a:p>
        </p:txBody>
      </p:sp>
      <p:pic>
        <p:nvPicPr>
          <p:cNvPr id="5" name="Content Placeholder 4" descr="A screenshot of a cell phone&#10;&#10;Description automatically generated">
            <a:extLst>
              <a:ext uri="{FF2B5EF4-FFF2-40B4-BE49-F238E27FC236}">
                <a16:creationId xmlns:a16="http://schemas.microsoft.com/office/drawing/2014/main" id="{80767FDF-0AAD-4E4E-AAFC-E6DAE53E45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395518"/>
            <a:ext cx="4572000" cy="3657600"/>
          </a:xfrm>
        </p:spPr>
      </p:pic>
      <p:pic>
        <p:nvPicPr>
          <p:cNvPr id="7" name="Picture 6" descr="A close up of a map&#10;&#10;Description automatically generated">
            <a:extLst>
              <a:ext uri="{FF2B5EF4-FFF2-40B4-BE49-F238E27FC236}">
                <a16:creationId xmlns:a16="http://schemas.microsoft.com/office/drawing/2014/main" id="{A0D919A8-F96F-4955-9EE8-D9150485B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2395518"/>
            <a:ext cx="4572000" cy="3657600"/>
          </a:xfrm>
          <a:prstGeom prst="rect">
            <a:avLst/>
          </a:prstGeom>
        </p:spPr>
      </p:pic>
    </p:spTree>
    <p:extLst>
      <p:ext uri="{BB962C8B-B14F-4D97-AF65-F5344CB8AC3E}">
        <p14:creationId xmlns:p14="http://schemas.microsoft.com/office/powerpoint/2010/main" val="3375670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C30D-8FD4-4C26-A81D-4780B20F4DB4}"/>
              </a:ext>
            </a:extLst>
          </p:cNvPr>
          <p:cNvSpPr>
            <a:spLocks noGrp="1"/>
          </p:cNvSpPr>
          <p:nvPr>
            <p:ph type="title"/>
          </p:nvPr>
        </p:nvSpPr>
        <p:spPr/>
        <p:txBody>
          <a:bodyPr/>
          <a:lstStyle/>
          <a:p>
            <a:pPr algn="ctr"/>
            <a:r>
              <a:rPr lang="en-US" dirty="0"/>
              <a:t>Low Q Resonator Chip 2 (resonator 5 and 6) </a:t>
            </a:r>
          </a:p>
        </p:txBody>
      </p:sp>
      <p:pic>
        <p:nvPicPr>
          <p:cNvPr id="5" name="Content Placeholder 4" descr="A close up of a map&#10;&#10;Description automatically generated">
            <a:extLst>
              <a:ext uri="{FF2B5EF4-FFF2-40B4-BE49-F238E27FC236}">
                <a16:creationId xmlns:a16="http://schemas.microsoft.com/office/drawing/2014/main" id="{759E0147-3DF3-48DF-A56C-97DFEDB73C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2284007"/>
            <a:ext cx="4572000" cy="3657600"/>
          </a:xfrm>
        </p:spPr>
      </p:pic>
      <p:pic>
        <p:nvPicPr>
          <p:cNvPr id="7" name="Picture 6" descr="A close up of a map&#10;&#10;Description automatically generated">
            <a:extLst>
              <a:ext uri="{FF2B5EF4-FFF2-40B4-BE49-F238E27FC236}">
                <a16:creationId xmlns:a16="http://schemas.microsoft.com/office/drawing/2014/main" id="{126B8499-8E9D-4529-BF77-F048BA3A1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292" y="2284007"/>
            <a:ext cx="4572000" cy="3657600"/>
          </a:xfrm>
          <a:prstGeom prst="rect">
            <a:avLst/>
          </a:prstGeom>
        </p:spPr>
      </p:pic>
    </p:spTree>
    <p:extLst>
      <p:ext uri="{BB962C8B-B14F-4D97-AF65-F5344CB8AC3E}">
        <p14:creationId xmlns:p14="http://schemas.microsoft.com/office/powerpoint/2010/main" val="434585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A6252176-15CF-44E1-9EE5-07EC9FD25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39" y="879231"/>
            <a:ext cx="10675566" cy="470448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4B5A000-1014-4E55-841B-34508A71D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6954" y="1039527"/>
            <a:ext cx="2927030" cy="1766188"/>
          </a:xfrm>
          <a:prstGeom prst="rect">
            <a:avLst/>
          </a:prstGeom>
          <a:ln w="38100">
            <a:solidFill>
              <a:srgbClr val="FF0000"/>
            </a:solidFill>
          </a:ln>
        </p:spPr>
      </p:pic>
      <p:cxnSp>
        <p:nvCxnSpPr>
          <p:cNvPr id="8" name="Straight Arrow Connector 7">
            <a:extLst>
              <a:ext uri="{FF2B5EF4-FFF2-40B4-BE49-F238E27FC236}">
                <a16:creationId xmlns:a16="http://schemas.microsoft.com/office/drawing/2014/main" id="{3DE06D3E-9370-4BEE-A395-391A762D7371}"/>
              </a:ext>
            </a:extLst>
          </p:cNvPr>
          <p:cNvCxnSpPr>
            <a:cxnSpLocks/>
          </p:cNvCxnSpPr>
          <p:nvPr/>
        </p:nvCxnSpPr>
        <p:spPr>
          <a:xfrm flipH="1">
            <a:off x="6096000" y="1039527"/>
            <a:ext cx="2045678" cy="21919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922DAF-EF07-441F-BA89-38818F6CA87B}"/>
              </a:ext>
            </a:extLst>
          </p:cNvPr>
          <p:cNvCxnSpPr>
            <a:cxnSpLocks/>
          </p:cNvCxnSpPr>
          <p:nvPr/>
        </p:nvCxnSpPr>
        <p:spPr>
          <a:xfrm flipH="1">
            <a:off x="6344509" y="2805715"/>
            <a:ext cx="1862445" cy="5059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368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29ACA15-777D-408D-8EB7-81808C23A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441" y="861739"/>
            <a:ext cx="8907118" cy="3915321"/>
          </a:xfrm>
          <a:prstGeom prst="rect">
            <a:avLst/>
          </a:prstGeom>
        </p:spPr>
      </p:pic>
      <p:cxnSp>
        <p:nvCxnSpPr>
          <p:cNvPr id="8" name="Straight Arrow Connector 7">
            <a:extLst>
              <a:ext uri="{FF2B5EF4-FFF2-40B4-BE49-F238E27FC236}">
                <a16:creationId xmlns:a16="http://schemas.microsoft.com/office/drawing/2014/main" id="{2DEC637A-431D-4FDE-86F4-8290CFADE22B}"/>
              </a:ext>
            </a:extLst>
          </p:cNvPr>
          <p:cNvCxnSpPr>
            <a:cxnSpLocks/>
          </p:cNvCxnSpPr>
          <p:nvPr/>
        </p:nvCxnSpPr>
        <p:spPr>
          <a:xfrm flipH="1">
            <a:off x="3777675" y="1012761"/>
            <a:ext cx="2749874" cy="17396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BB9BBD3-7FC5-4E55-9626-C69A24BC6F7E}"/>
              </a:ext>
            </a:extLst>
          </p:cNvPr>
          <p:cNvCxnSpPr>
            <a:cxnSpLocks/>
          </p:cNvCxnSpPr>
          <p:nvPr/>
        </p:nvCxnSpPr>
        <p:spPr>
          <a:xfrm flipH="1" flipV="1">
            <a:off x="3870039" y="2937164"/>
            <a:ext cx="2657510" cy="28586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close up of a piece of paper&#10;&#10;Description automatically generated">
            <a:extLst>
              <a:ext uri="{FF2B5EF4-FFF2-40B4-BE49-F238E27FC236}">
                <a16:creationId xmlns:a16="http://schemas.microsoft.com/office/drawing/2014/main" id="{D2878D52-0B09-4CC4-9251-179C06B70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776" y="1012761"/>
            <a:ext cx="2636371" cy="2204115"/>
          </a:xfrm>
          <a:prstGeom prst="rect">
            <a:avLst/>
          </a:prstGeom>
          <a:ln w="38100">
            <a:solidFill>
              <a:srgbClr val="00B0F0"/>
            </a:solidFill>
          </a:ln>
        </p:spPr>
      </p:pic>
    </p:spTree>
    <p:extLst>
      <p:ext uri="{BB962C8B-B14F-4D97-AF65-F5344CB8AC3E}">
        <p14:creationId xmlns:p14="http://schemas.microsoft.com/office/powerpoint/2010/main" val="323965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screenshot of a cell phone&#10;&#10;Description automatically generated">
            <a:extLst>
              <a:ext uri="{FF2B5EF4-FFF2-40B4-BE49-F238E27FC236}">
                <a16:creationId xmlns:a16="http://schemas.microsoft.com/office/drawing/2014/main" id="{E40F1586-5913-4655-AC8A-D4572C0934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73593" y="2145323"/>
            <a:ext cx="5545873" cy="1974259"/>
          </a:xfrm>
        </p:spPr>
      </p:pic>
      <p:sp>
        <p:nvSpPr>
          <p:cNvPr id="2" name="Title 1">
            <a:extLst>
              <a:ext uri="{FF2B5EF4-FFF2-40B4-BE49-F238E27FC236}">
                <a16:creationId xmlns:a16="http://schemas.microsoft.com/office/drawing/2014/main" id="{15A4632A-7F66-44F9-93DB-A86A974FE68F}"/>
              </a:ext>
            </a:extLst>
          </p:cNvPr>
          <p:cNvSpPr>
            <a:spLocks noGrp="1"/>
          </p:cNvSpPr>
          <p:nvPr>
            <p:ph type="title"/>
          </p:nvPr>
        </p:nvSpPr>
        <p:spPr/>
        <p:txBody>
          <a:bodyPr/>
          <a:lstStyle/>
          <a:p>
            <a:pPr algn="ctr"/>
            <a:r>
              <a:rPr lang="en-US" dirty="0"/>
              <a:t>CAD drawings (dimensions)</a:t>
            </a:r>
          </a:p>
        </p:txBody>
      </p:sp>
      <p:sp>
        <p:nvSpPr>
          <p:cNvPr id="6" name="TextBox 5">
            <a:extLst>
              <a:ext uri="{FF2B5EF4-FFF2-40B4-BE49-F238E27FC236}">
                <a16:creationId xmlns:a16="http://schemas.microsoft.com/office/drawing/2014/main" id="{9DBB3371-2FBC-494E-AB1D-DA37EA650CC4}"/>
              </a:ext>
            </a:extLst>
          </p:cNvPr>
          <p:cNvSpPr txBox="1"/>
          <p:nvPr/>
        </p:nvSpPr>
        <p:spPr>
          <a:xfrm>
            <a:off x="1603130" y="1775991"/>
            <a:ext cx="8686800" cy="369332"/>
          </a:xfrm>
          <a:prstGeom prst="rect">
            <a:avLst/>
          </a:prstGeom>
          <a:noFill/>
        </p:spPr>
        <p:txBody>
          <a:bodyPr wrap="square" rtlCol="0">
            <a:spAutoFit/>
          </a:bodyPr>
          <a:lstStyle/>
          <a:p>
            <a:r>
              <a:rPr lang="en-US" dirty="0"/>
              <a:t>Both transmission line and </a:t>
            </a:r>
            <a:r>
              <a:rPr lang="el-GR" dirty="0"/>
              <a:t>λ</a:t>
            </a:r>
            <a:r>
              <a:rPr lang="en-US" dirty="0"/>
              <a:t>/4 resonator have the cross sectional dimensions shown below. </a:t>
            </a:r>
          </a:p>
        </p:txBody>
      </p:sp>
      <p:sp>
        <p:nvSpPr>
          <p:cNvPr id="10" name="TextBox 9">
            <a:extLst>
              <a:ext uri="{FF2B5EF4-FFF2-40B4-BE49-F238E27FC236}">
                <a16:creationId xmlns:a16="http://schemas.microsoft.com/office/drawing/2014/main" id="{7269C91A-104B-47AC-BFEA-35C014CF9B86}"/>
              </a:ext>
            </a:extLst>
          </p:cNvPr>
          <p:cNvSpPr txBox="1"/>
          <p:nvPr/>
        </p:nvSpPr>
        <p:spPr>
          <a:xfrm>
            <a:off x="562938" y="3783623"/>
            <a:ext cx="11066124" cy="2585323"/>
          </a:xfrm>
          <a:prstGeom prst="rect">
            <a:avLst/>
          </a:prstGeom>
          <a:noFill/>
        </p:spPr>
        <p:txBody>
          <a:bodyPr wrap="square" rtlCol="0">
            <a:spAutoFit/>
          </a:bodyPr>
          <a:lstStyle/>
          <a:p>
            <a:r>
              <a:rPr lang="en-US" dirty="0"/>
              <a:t>The dimensions are chosen to give </a:t>
            </a:r>
          </a:p>
          <a:p>
            <a:r>
              <a:rPr lang="en-US" dirty="0"/>
              <a:t>Z0 = 50</a:t>
            </a:r>
            <a:r>
              <a:rPr lang="el-GR" dirty="0"/>
              <a:t>Ω </a:t>
            </a:r>
            <a:r>
              <a:rPr lang="en-US" dirty="0"/>
              <a:t>characteristic impedance for silicon (</a:t>
            </a:r>
            <a:r>
              <a:rPr lang="el-GR" i="1" dirty="0"/>
              <a:t>ε</a:t>
            </a:r>
            <a:r>
              <a:rPr lang="en-US" i="1" baseline="-25000" dirty="0"/>
              <a:t>r</a:t>
            </a:r>
            <a:r>
              <a:rPr lang="en-US" dirty="0"/>
              <a:t>=11.7).  </a:t>
            </a:r>
          </a:p>
          <a:p>
            <a:endParaRPr lang="en-US" dirty="0"/>
          </a:p>
          <a:p>
            <a:r>
              <a:rPr lang="en-US" dirty="0"/>
              <a:t>For quartz (</a:t>
            </a:r>
            <a:r>
              <a:rPr lang="el-GR" i="1" dirty="0"/>
              <a:t>ε</a:t>
            </a:r>
            <a:r>
              <a:rPr lang="en-US" i="1" baseline="-25000" dirty="0"/>
              <a:t>r</a:t>
            </a:r>
            <a:r>
              <a:rPr lang="en-US" dirty="0"/>
              <a:t>=3.7), the dimensions specified above lead to Z0 = 83.69</a:t>
            </a:r>
            <a:r>
              <a:rPr lang="el-GR" dirty="0"/>
              <a:t>Ω </a:t>
            </a:r>
            <a:r>
              <a:rPr lang="en-US" dirty="0"/>
              <a:t>characteristic impedance. </a:t>
            </a:r>
          </a:p>
          <a:p>
            <a:endParaRPr lang="en-US" dirty="0"/>
          </a:p>
          <a:p>
            <a:r>
              <a:rPr lang="en-US" dirty="0"/>
              <a:t>(characteristic impedance calculation based on the geometry and dielectric constant was done with </a:t>
            </a:r>
          </a:p>
          <a:p>
            <a:r>
              <a:rPr lang="en-US" dirty="0"/>
              <a:t>‘Coplanar Waveguide With Ground Characteristic Impedance Calculator’ on the CHEMANDY ELECTRONICS website. </a:t>
            </a:r>
          </a:p>
          <a:p>
            <a:endParaRPr lang="en-US" dirty="0"/>
          </a:p>
          <a:p>
            <a:r>
              <a:rPr lang="en-US" dirty="0"/>
              <a:t>Perhaps, an even bigger characteristic impedance is desirable for greater E field and hence greater coupling strength. </a:t>
            </a:r>
          </a:p>
        </p:txBody>
      </p:sp>
    </p:spTree>
    <p:extLst>
      <p:ext uri="{BB962C8B-B14F-4D97-AF65-F5344CB8AC3E}">
        <p14:creationId xmlns:p14="http://schemas.microsoft.com/office/powerpoint/2010/main" val="47728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B816-A3BA-450D-97FD-E7B3ADA9C765}"/>
              </a:ext>
            </a:extLst>
          </p:cNvPr>
          <p:cNvSpPr>
            <a:spLocks noGrp="1"/>
          </p:cNvSpPr>
          <p:nvPr>
            <p:ph type="title"/>
          </p:nvPr>
        </p:nvSpPr>
        <p:spPr/>
        <p:txBody>
          <a:bodyPr/>
          <a:lstStyle/>
          <a:p>
            <a:pPr algn="ctr"/>
            <a:r>
              <a:rPr lang="en-US" dirty="0"/>
              <a:t>CAD drawings (dimensions)</a:t>
            </a:r>
          </a:p>
        </p:txBody>
      </p:sp>
      <p:sp>
        <p:nvSpPr>
          <p:cNvPr id="4" name="TextBox 3">
            <a:extLst>
              <a:ext uri="{FF2B5EF4-FFF2-40B4-BE49-F238E27FC236}">
                <a16:creationId xmlns:a16="http://schemas.microsoft.com/office/drawing/2014/main" id="{1854713C-FFB2-415C-B538-D43C322F5017}"/>
              </a:ext>
            </a:extLst>
          </p:cNvPr>
          <p:cNvSpPr txBox="1"/>
          <p:nvPr/>
        </p:nvSpPr>
        <p:spPr>
          <a:xfrm>
            <a:off x="5318555" y="2222202"/>
            <a:ext cx="5735516" cy="1754326"/>
          </a:xfrm>
          <a:prstGeom prst="rect">
            <a:avLst/>
          </a:prstGeom>
          <a:noFill/>
        </p:spPr>
        <p:txBody>
          <a:bodyPr wrap="square" rtlCol="0">
            <a:spAutoFit/>
          </a:bodyPr>
          <a:lstStyle/>
          <a:p>
            <a:r>
              <a:rPr lang="en-US" dirty="0"/>
              <a:t>Lengths of the resonators are determined by lines drawn at the center of the center </a:t>
            </a:r>
            <a:r>
              <a:rPr lang="en-US" dirty="0" err="1"/>
              <a:t>stripline</a:t>
            </a:r>
            <a:r>
              <a:rPr lang="en-US" dirty="0"/>
              <a:t> and calculating  the total length of the lines in AutoCAD. (Note the red curve drawn at the center of the resonator in left image)  The end of the </a:t>
            </a:r>
            <a:r>
              <a:rPr lang="el-GR" dirty="0"/>
              <a:t>λ</a:t>
            </a:r>
            <a:r>
              <a:rPr lang="en-US" dirty="0"/>
              <a:t>/4 close to the transmission line is not included in the total length.  </a:t>
            </a:r>
          </a:p>
        </p:txBody>
      </p:sp>
      <p:pic>
        <p:nvPicPr>
          <p:cNvPr id="7" name="Picture 6" descr="A close up of a green wall&#10;&#10;Description automatically generated">
            <a:extLst>
              <a:ext uri="{FF2B5EF4-FFF2-40B4-BE49-F238E27FC236}">
                <a16:creationId xmlns:a16="http://schemas.microsoft.com/office/drawing/2014/main" id="{9D8E9FBD-7FF9-4E24-8AE2-658EB5BF1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929" y="1879978"/>
            <a:ext cx="3514083" cy="4193099"/>
          </a:xfrm>
          <a:prstGeom prst="rect">
            <a:avLst/>
          </a:prstGeom>
        </p:spPr>
      </p:pic>
    </p:spTree>
    <p:extLst>
      <p:ext uri="{BB962C8B-B14F-4D97-AF65-F5344CB8AC3E}">
        <p14:creationId xmlns:p14="http://schemas.microsoft.com/office/powerpoint/2010/main" val="3779506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15B3-F79C-4442-934A-C8CCFE8E4EAE}"/>
              </a:ext>
            </a:extLst>
          </p:cNvPr>
          <p:cNvSpPr>
            <a:spLocks noGrp="1"/>
          </p:cNvSpPr>
          <p:nvPr>
            <p:ph type="title"/>
          </p:nvPr>
        </p:nvSpPr>
        <p:spPr/>
        <p:txBody>
          <a:bodyPr/>
          <a:lstStyle/>
          <a:p>
            <a:pPr algn="ctr"/>
            <a:r>
              <a:rPr lang="en-US" dirty="0">
                <a:highlight>
                  <a:srgbClr val="00FF00"/>
                </a:highlight>
              </a:rPr>
              <a:t>Length of Resonators</a:t>
            </a:r>
          </a:p>
        </p:txBody>
      </p:sp>
      <p:graphicFrame>
        <p:nvGraphicFramePr>
          <p:cNvPr id="6" name="Table 5">
            <a:extLst>
              <a:ext uri="{FF2B5EF4-FFF2-40B4-BE49-F238E27FC236}">
                <a16:creationId xmlns:a16="http://schemas.microsoft.com/office/drawing/2014/main" id="{0EDB6E78-C157-4A87-B8EF-D45A5FAC9B4E}"/>
              </a:ext>
            </a:extLst>
          </p:cNvPr>
          <p:cNvGraphicFramePr>
            <a:graphicFrameLocks noGrp="1"/>
          </p:cNvGraphicFramePr>
          <p:nvPr>
            <p:extLst>
              <p:ext uri="{D42A27DB-BD31-4B8C-83A1-F6EECF244321}">
                <p14:modId xmlns:p14="http://schemas.microsoft.com/office/powerpoint/2010/main" val="883643436"/>
              </p:ext>
            </p:extLst>
          </p:nvPr>
        </p:nvGraphicFramePr>
        <p:xfrm>
          <a:off x="1757074" y="2284467"/>
          <a:ext cx="8677852" cy="2133600"/>
        </p:xfrm>
        <a:graphic>
          <a:graphicData uri="http://schemas.openxmlformats.org/drawingml/2006/table">
            <a:tbl>
              <a:tblPr firstRow="1" bandRow="1">
                <a:tableStyleId>{5940675A-B579-460E-94D1-54222C63F5DA}</a:tableStyleId>
              </a:tblPr>
              <a:tblGrid>
                <a:gridCol w="2169463">
                  <a:extLst>
                    <a:ext uri="{9D8B030D-6E8A-4147-A177-3AD203B41FA5}">
                      <a16:colId xmlns:a16="http://schemas.microsoft.com/office/drawing/2014/main" val="444110907"/>
                    </a:ext>
                  </a:extLst>
                </a:gridCol>
                <a:gridCol w="2169463">
                  <a:extLst>
                    <a:ext uri="{9D8B030D-6E8A-4147-A177-3AD203B41FA5}">
                      <a16:colId xmlns:a16="http://schemas.microsoft.com/office/drawing/2014/main" val="3953272273"/>
                    </a:ext>
                  </a:extLst>
                </a:gridCol>
                <a:gridCol w="2169463">
                  <a:extLst>
                    <a:ext uri="{9D8B030D-6E8A-4147-A177-3AD203B41FA5}">
                      <a16:colId xmlns:a16="http://schemas.microsoft.com/office/drawing/2014/main" val="1747855133"/>
                    </a:ext>
                  </a:extLst>
                </a:gridCol>
                <a:gridCol w="2169463">
                  <a:extLst>
                    <a:ext uri="{9D8B030D-6E8A-4147-A177-3AD203B41FA5}">
                      <a16:colId xmlns:a16="http://schemas.microsoft.com/office/drawing/2014/main" val="3845494353"/>
                    </a:ext>
                  </a:extLst>
                </a:gridCol>
              </a:tblGrid>
              <a:tr h="245691">
                <a:tc>
                  <a:txBody>
                    <a:bodyPr/>
                    <a:lstStyle/>
                    <a:p>
                      <a:pPr algn="ctr"/>
                      <a:r>
                        <a:rPr lang="en-US" sz="1400" dirty="0"/>
                        <a:t>Low Q chip 1</a:t>
                      </a:r>
                    </a:p>
                  </a:txBody>
                  <a:tcPr/>
                </a:tc>
                <a:tc>
                  <a:txBody>
                    <a:bodyPr/>
                    <a:lstStyle/>
                    <a:p>
                      <a:pPr algn="ctr"/>
                      <a:r>
                        <a:rPr lang="en-US" sz="1400" dirty="0"/>
                        <a:t>Length (mm)</a:t>
                      </a:r>
                    </a:p>
                  </a:txBody>
                  <a:tcPr/>
                </a:tc>
                <a:tc>
                  <a:txBody>
                    <a:bodyPr/>
                    <a:lstStyle/>
                    <a:p>
                      <a:pPr algn="ctr"/>
                      <a:r>
                        <a:rPr lang="en-US" sz="1400" dirty="0"/>
                        <a:t>High Q chip 1</a:t>
                      </a:r>
                    </a:p>
                  </a:txBody>
                  <a:tcPr/>
                </a:tc>
                <a:tc>
                  <a:txBody>
                    <a:bodyPr/>
                    <a:lstStyle/>
                    <a:p>
                      <a:pPr algn="ctr"/>
                      <a:r>
                        <a:rPr lang="en-US" sz="1400" dirty="0"/>
                        <a:t>Length (mm)</a:t>
                      </a:r>
                    </a:p>
                  </a:txBody>
                  <a:tcPr/>
                </a:tc>
                <a:extLst>
                  <a:ext uri="{0D108BD9-81ED-4DB2-BD59-A6C34878D82A}">
                    <a16:rowId xmlns:a16="http://schemas.microsoft.com/office/drawing/2014/main" val="1503974859"/>
                  </a:ext>
                </a:extLst>
              </a:tr>
              <a:tr h="245691">
                <a:tc>
                  <a:txBody>
                    <a:bodyPr/>
                    <a:lstStyle/>
                    <a:p>
                      <a:pPr algn="ctr"/>
                      <a:r>
                        <a:rPr lang="en-US" sz="1400" dirty="0"/>
                        <a:t>1</a:t>
                      </a:r>
                    </a:p>
                  </a:txBody>
                  <a:tcPr/>
                </a:tc>
                <a:tc>
                  <a:txBody>
                    <a:bodyPr/>
                    <a:lstStyle/>
                    <a:p>
                      <a:pPr algn="ctr"/>
                      <a:r>
                        <a:rPr lang="en-US" sz="1400" dirty="0"/>
                        <a:t>4.5756</a:t>
                      </a:r>
                    </a:p>
                  </a:txBody>
                  <a:tcPr/>
                </a:tc>
                <a:tc>
                  <a:txBody>
                    <a:bodyPr/>
                    <a:lstStyle/>
                    <a:p>
                      <a:pPr algn="ctr"/>
                      <a:r>
                        <a:rPr lang="en-US" sz="1400" dirty="0"/>
                        <a:t>1</a:t>
                      </a:r>
                    </a:p>
                  </a:txBody>
                  <a:tcPr/>
                </a:tc>
                <a:tc>
                  <a:txBody>
                    <a:bodyPr/>
                    <a:lstStyle/>
                    <a:p>
                      <a:pPr algn="ctr"/>
                      <a:r>
                        <a:rPr lang="en-US" sz="1400" dirty="0"/>
                        <a:t>4.3556</a:t>
                      </a:r>
                    </a:p>
                  </a:txBody>
                  <a:tcPr/>
                </a:tc>
                <a:extLst>
                  <a:ext uri="{0D108BD9-81ED-4DB2-BD59-A6C34878D82A}">
                    <a16:rowId xmlns:a16="http://schemas.microsoft.com/office/drawing/2014/main" val="866409543"/>
                  </a:ext>
                </a:extLst>
              </a:tr>
              <a:tr h="245691">
                <a:tc>
                  <a:txBody>
                    <a:bodyPr/>
                    <a:lstStyle/>
                    <a:p>
                      <a:pPr algn="ctr"/>
                      <a:r>
                        <a:rPr lang="en-US" sz="1400" dirty="0"/>
                        <a:t>2</a:t>
                      </a:r>
                    </a:p>
                  </a:txBody>
                  <a:tcPr/>
                </a:tc>
                <a:tc>
                  <a:txBody>
                    <a:bodyPr/>
                    <a:lstStyle/>
                    <a:p>
                      <a:pPr algn="ctr"/>
                      <a:r>
                        <a:rPr lang="en-US" sz="1400" dirty="0"/>
                        <a:t>4.4503</a:t>
                      </a:r>
                    </a:p>
                  </a:txBody>
                  <a:tcPr/>
                </a:tc>
                <a:tc>
                  <a:txBody>
                    <a:bodyPr/>
                    <a:lstStyle/>
                    <a:p>
                      <a:pPr algn="ctr"/>
                      <a:r>
                        <a:rPr lang="en-US" sz="1400" dirty="0"/>
                        <a:t>2</a:t>
                      </a:r>
                    </a:p>
                  </a:txBody>
                  <a:tcPr/>
                </a:tc>
                <a:tc>
                  <a:txBody>
                    <a:bodyPr/>
                    <a:lstStyle/>
                    <a:p>
                      <a:pPr algn="ctr"/>
                      <a:r>
                        <a:rPr lang="en-US" sz="1400" dirty="0"/>
                        <a:t>4.2626</a:t>
                      </a:r>
                    </a:p>
                  </a:txBody>
                  <a:tcPr/>
                </a:tc>
                <a:extLst>
                  <a:ext uri="{0D108BD9-81ED-4DB2-BD59-A6C34878D82A}">
                    <a16:rowId xmlns:a16="http://schemas.microsoft.com/office/drawing/2014/main" val="4161882998"/>
                  </a:ext>
                </a:extLst>
              </a:tr>
              <a:tr h="245691">
                <a:tc>
                  <a:txBody>
                    <a:bodyPr/>
                    <a:lstStyle/>
                    <a:p>
                      <a:pPr algn="ctr"/>
                      <a:r>
                        <a:rPr lang="en-US" sz="1400" dirty="0"/>
                        <a:t>3</a:t>
                      </a:r>
                    </a:p>
                  </a:txBody>
                  <a:tcPr/>
                </a:tc>
                <a:tc>
                  <a:txBody>
                    <a:bodyPr/>
                    <a:lstStyle/>
                    <a:p>
                      <a:pPr algn="ctr"/>
                      <a:r>
                        <a:rPr lang="en-US" sz="1400" dirty="0"/>
                        <a:t>4.3606</a:t>
                      </a:r>
                    </a:p>
                  </a:txBody>
                  <a:tcPr/>
                </a:tc>
                <a:tc>
                  <a:txBody>
                    <a:bodyPr/>
                    <a:lstStyle/>
                    <a:p>
                      <a:pPr algn="ctr"/>
                      <a:r>
                        <a:rPr lang="en-US" sz="1400" dirty="0"/>
                        <a:t>3</a:t>
                      </a:r>
                    </a:p>
                  </a:txBody>
                  <a:tcPr/>
                </a:tc>
                <a:tc>
                  <a:txBody>
                    <a:bodyPr/>
                    <a:lstStyle/>
                    <a:p>
                      <a:pPr algn="ctr"/>
                      <a:r>
                        <a:rPr lang="en-US" sz="1400" dirty="0"/>
                        <a:t>4.2316</a:t>
                      </a:r>
                    </a:p>
                  </a:txBody>
                  <a:tcPr/>
                </a:tc>
                <a:extLst>
                  <a:ext uri="{0D108BD9-81ED-4DB2-BD59-A6C34878D82A}">
                    <a16:rowId xmlns:a16="http://schemas.microsoft.com/office/drawing/2014/main" val="533615610"/>
                  </a:ext>
                </a:extLst>
              </a:tr>
              <a:tr h="245691">
                <a:tc>
                  <a:txBody>
                    <a:bodyPr/>
                    <a:lstStyle/>
                    <a:p>
                      <a:pPr algn="ctr"/>
                      <a:r>
                        <a:rPr lang="en-US" sz="1400" dirty="0"/>
                        <a:t>4</a:t>
                      </a:r>
                    </a:p>
                  </a:txBody>
                  <a:tcPr/>
                </a:tc>
                <a:tc>
                  <a:txBody>
                    <a:bodyPr/>
                    <a:lstStyle/>
                    <a:p>
                      <a:pPr algn="ctr"/>
                      <a:r>
                        <a:rPr lang="en-US" sz="1400" dirty="0"/>
                        <a:t>4.3586</a:t>
                      </a:r>
                    </a:p>
                  </a:txBody>
                  <a:tcPr/>
                </a:tc>
                <a:tc>
                  <a:txBody>
                    <a:bodyPr/>
                    <a:lstStyle/>
                    <a:p>
                      <a:pPr algn="ctr"/>
                      <a:r>
                        <a:rPr lang="en-US" sz="1400" dirty="0"/>
                        <a:t>4</a:t>
                      </a:r>
                    </a:p>
                  </a:txBody>
                  <a:tcPr/>
                </a:tc>
                <a:tc>
                  <a:txBody>
                    <a:bodyPr/>
                    <a:lstStyle/>
                    <a:p>
                      <a:pPr algn="ctr"/>
                      <a:r>
                        <a:rPr lang="en-US" sz="1400" dirty="0"/>
                        <a:t>4.1376</a:t>
                      </a:r>
                    </a:p>
                  </a:txBody>
                  <a:tcPr/>
                </a:tc>
                <a:extLst>
                  <a:ext uri="{0D108BD9-81ED-4DB2-BD59-A6C34878D82A}">
                    <a16:rowId xmlns:a16="http://schemas.microsoft.com/office/drawing/2014/main" val="3956232663"/>
                  </a:ext>
                </a:extLst>
              </a:tr>
              <a:tr h="245691">
                <a:tc>
                  <a:txBody>
                    <a:bodyPr/>
                    <a:lstStyle/>
                    <a:p>
                      <a:pPr algn="ctr"/>
                      <a:r>
                        <a:rPr lang="en-US" sz="1400" dirty="0"/>
                        <a:t>5</a:t>
                      </a:r>
                    </a:p>
                  </a:txBody>
                  <a:tcPr/>
                </a:tc>
                <a:tc>
                  <a:txBody>
                    <a:bodyPr/>
                    <a:lstStyle/>
                    <a:p>
                      <a:pPr algn="ctr"/>
                      <a:r>
                        <a:rPr lang="en-US" sz="1400" dirty="0"/>
                        <a:t>4.3366</a:t>
                      </a:r>
                    </a:p>
                  </a:txBody>
                  <a:tcPr/>
                </a:tc>
                <a:tc>
                  <a:txBody>
                    <a:bodyPr/>
                    <a:lstStyle/>
                    <a:p>
                      <a:pPr algn="ctr"/>
                      <a:r>
                        <a:rPr lang="en-US" sz="1400" dirty="0"/>
                        <a:t>5</a:t>
                      </a:r>
                    </a:p>
                  </a:txBody>
                  <a:tcPr/>
                </a:tc>
                <a:tc>
                  <a:txBody>
                    <a:bodyPr/>
                    <a:lstStyle/>
                    <a:p>
                      <a:pPr algn="ctr"/>
                      <a:r>
                        <a:rPr lang="en-US" sz="1400" dirty="0"/>
                        <a:t>4.1146</a:t>
                      </a:r>
                    </a:p>
                  </a:txBody>
                  <a:tcPr/>
                </a:tc>
                <a:extLst>
                  <a:ext uri="{0D108BD9-81ED-4DB2-BD59-A6C34878D82A}">
                    <a16:rowId xmlns:a16="http://schemas.microsoft.com/office/drawing/2014/main" val="1889856405"/>
                  </a:ext>
                </a:extLst>
              </a:tr>
              <a:tr h="245691">
                <a:tc>
                  <a:txBody>
                    <a:bodyPr/>
                    <a:lstStyle/>
                    <a:p>
                      <a:pPr algn="ctr"/>
                      <a:r>
                        <a:rPr lang="en-US" sz="1400" dirty="0"/>
                        <a:t>6</a:t>
                      </a:r>
                    </a:p>
                  </a:txBody>
                  <a:tcPr/>
                </a:tc>
                <a:tc>
                  <a:txBody>
                    <a:bodyPr/>
                    <a:lstStyle/>
                    <a:p>
                      <a:pPr algn="ctr"/>
                      <a:r>
                        <a:rPr lang="en-US" sz="1400" dirty="0"/>
                        <a:t>4.2306</a:t>
                      </a:r>
                    </a:p>
                  </a:txBody>
                  <a:tcPr/>
                </a:tc>
                <a:tc>
                  <a:txBody>
                    <a:bodyPr/>
                    <a:lstStyle/>
                    <a:p>
                      <a:pPr algn="ctr"/>
                      <a:r>
                        <a:rPr lang="en-US" sz="1400" dirty="0"/>
                        <a:t>6</a:t>
                      </a:r>
                    </a:p>
                  </a:txBody>
                  <a:tcPr/>
                </a:tc>
                <a:tc>
                  <a:txBody>
                    <a:bodyPr/>
                    <a:lstStyle/>
                    <a:p>
                      <a:pPr algn="ctr"/>
                      <a:r>
                        <a:rPr lang="en-US" sz="1400" dirty="0"/>
                        <a:t>4.0056</a:t>
                      </a:r>
                    </a:p>
                  </a:txBody>
                  <a:tcPr/>
                </a:tc>
                <a:extLst>
                  <a:ext uri="{0D108BD9-81ED-4DB2-BD59-A6C34878D82A}">
                    <a16:rowId xmlns:a16="http://schemas.microsoft.com/office/drawing/2014/main" val="547618121"/>
                  </a:ext>
                </a:extLst>
              </a:tr>
            </a:tbl>
          </a:graphicData>
        </a:graphic>
      </p:graphicFrame>
      <p:sp>
        <p:nvSpPr>
          <p:cNvPr id="7" name="Rectangle 6">
            <a:extLst>
              <a:ext uri="{FF2B5EF4-FFF2-40B4-BE49-F238E27FC236}">
                <a16:creationId xmlns:a16="http://schemas.microsoft.com/office/drawing/2014/main" id="{963FBDFE-E6E6-4BB7-835E-001ACEE1031B}"/>
              </a:ext>
            </a:extLst>
          </p:cNvPr>
          <p:cNvSpPr/>
          <p:nvPr/>
        </p:nvSpPr>
        <p:spPr>
          <a:xfrm>
            <a:off x="595860" y="5248736"/>
            <a:ext cx="8946488" cy="1754326"/>
          </a:xfrm>
          <a:prstGeom prst="rect">
            <a:avLst/>
          </a:prstGeom>
        </p:spPr>
        <p:txBody>
          <a:bodyPr wrap="none">
            <a:spAutoFit/>
          </a:bodyPr>
          <a:lstStyle/>
          <a:p>
            <a:r>
              <a:rPr lang="en-US" dirty="0">
                <a:highlight>
                  <a:srgbClr val="00FF00"/>
                </a:highlight>
              </a:rPr>
              <a:t>*For numbers provided in table, lengths of couplers are included, consistent with Gao thesis.</a:t>
            </a:r>
          </a:p>
          <a:p>
            <a:r>
              <a:rPr lang="en-US" dirty="0">
                <a:highlight>
                  <a:srgbClr val="00FF00"/>
                </a:highlight>
              </a:rPr>
              <a:t>Including length of coupler in length of resonator, however, assumes lumped element model, </a:t>
            </a:r>
          </a:p>
          <a:p>
            <a:r>
              <a:rPr lang="en-US" dirty="0">
                <a:highlight>
                  <a:srgbClr val="00FF00"/>
                </a:highlight>
              </a:rPr>
              <a:t>which low designed Q resonators deviate from more than high designed Q resonators </a:t>
            </a:r>
          </a:p>
          <a:p>
            <a:endParaRPr lang="en-US" dirty="0">
              <a:highlight>
                <a:srgbClr val="00FF00"/>
              </a:highlight>
            </a:endParaRPr>
          </a:p>
          <a:p>
            <a:endParaRPr lang="en-US" dirty="0"/>
          </a:p>
          <a:p>
            <a:r>
              <a:rPr lang="en-US" dirty="0"/>
              <a:t> </a:t>
            </a:r>
          </a:p>
        </p:txBody>
      </p:sp>
    </p:spTree>
    <p:extLst>
      <p:ext uri="{BB962C8B-B14F-4D97-AF65-F5344CB8AC3E}">
        <p14:creationId xmlns:p14="http://schemas.microsoft.com/office/powerpoint/2010/main" val="469989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8919</TotalTime>
  <Words>1896</Words>
  <Application>Microsoft Office PowerPoint</Application>
  <PresentationFormat>Widescreen</PresentationFormat>
  <Paragraphs>524</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Symbol</vt:lpstr>
      <vt:lpstr>Office Theme</vt:lpstr>
      <vt:lpstr>Quartz Resonator Summary</vt:lpstr>
      <vt:lpstr>CAD drawings (file information)</vt:lpstr>
      <vt:lpstr>CAD drawings (dimensions)</vt:lpstr>
      <vt:lpstr>PowerPoint Presentation</vt:lpstr>
      <vt:lpstr>PowerPoint Presentation</vt:lpstr>
      <vt:lpstr>PowerPoint Presentation</vt:lpstr>
      <vt:lpstr>CAD drawings (dimensions)</vt:lpstr>
      <vt:lpstr>CAD drawings (dimensions)</vt:lpstr>
      <vt:lpstr>Length of Resonators</vt:lpstr>
      <vt:lpstr>Measurement Chain</vt:lpstr>
      <vt:lpstr>Simulating C (capacitive coupling) via Maxwell</vt:lpstr>
      <vt:lpstr>Simulating C (capacitive coupling) via Sonnet</vt:lpstr>
      <vt:lpstr>Images of Resonators </vt:lpstr>
      <vt:lpstr>Designed frequency and Q from analytical formulas (Mazin thesis)</vt:lpstr>
      <vt:lpstr>Calculated Designed frequency and Q from analytical formulas (Mazin thesis)</vt:lpstr>
      <vt:lpstr>Frequency Comparison Between  Analytical(Mazin) and ABCD</vt:lpstr>
      <vt:lpstr>Q Comparison Between  Analytical(Mazin) and ABCD</vt:lpstr>
      <vt:lpstr>Designed (analytical formulas) and Measured Resonances (low Q chip 1)</vt:lpstr>
      <vt:lpstr>Designed (analytical formulas) and Measured Resonances (low Q chip 2)</vt:lpstr>
      <vt:lpstr>Designed (analytical formulas) and Measured Resonances (high Q)</vt:lpstr>
      <vt:lpstr>Designed and Experimental Resonance Plot for Low Q resonators chip 1 (εr=3.78 and coupler length included)</vt:lpstr>
      <vt:lpstr>Designed and Experimental Resonance Plot for Low Q resonators chip 2 (εr=3.78 and coupler length included)</vt:lpstr>
      <vt:lpstr>Designed and Experimental Resonance Plot for High Q resonators chip (εr=3.78 and coupler length included) </vt:lpstr>
      <vt:lpstr>Consistency Test Between Low Q chip 1 and 2 (εr=3.78 and coupler length included)</vt:lpstr>
      <vt:lpstr>S21 spectra</vt:lpstr>
      <vt:lpstr>Why high Q baseline transmission  is about 25dB higher ?</vt:lpstr>
      <vt:lpstr>S21 measurements  (From Felix B’s powerpoint)</vt:lpstr>
      <vt:lpstr>What happens to designed frequency if length of coupler is excluded?</vt:lpstr>
      <vt:lpstr>Why discrepancies in high Q resonator  Q values are higher?</vt:lpstr>
      <vt:lpstr>What dielectric constant value leads to consistent designed f and measured f ?</vt:lpstr>
      <vt:lpstr>Designed and Experimental Resonance Plot for High Q resonators chips  (εr=5.2 and coupler length included)</vt:lpstr>
      <vt:lpstr>Designed and Experimental Resonance Plot for Low Q resonators chip 1 (εr=5.2 and coupler length included)</vt:lpstr>
      <vt:lpstr>Designed and Experimental Resonance Plot for Low Q resonators chip 1 (εr=5.2 and coupler length included)</vt:lpstr>
      <vt:lpstr>Comments On Designed f and Q  with εr=5.2 assumed</vt:lpstr>
      <vt:lpstr>Designed and Experimental Resonance Plot for Low Q resonators chip 1  (εr=5.2 and coupler length subtracted)  </vt:lpstr>
      <vt:lpstr>Designed and Experimental Resonance Plot for Low Q resonators chip 2 (εr=5.2 and coupler length subtracted) </vt:lpstr>
      <vt:lpstr>High Q Resonator Chip (resonator 1 and 2) </vt:lpstr>
      <vt:lpstr>High Q Resonator Chip (resonator 3 and 4) </vt:lpstr>
      <vt:lpstr>High Q Resonator Chip (resonator 5 and 6) </vt:lpstr>
      <vt:lpstr>Low Q Resonator Chip 1 (resonator 1 and 2) </vt:lpstr>
      <vt:lpstr>Low Q Resonator Chip 1 (resonator 3 and 4) </vt:lpstr>
      <vt:lpstr>Low Q Resonator Chip 1 (resonator 5 and 6) </vt:lpstr>
      <vt:lpstr>Low Q Resonator Chip 2 (resonator 1 and 2) </vt:lpstr>
      <vt:lpstr>Low Q Resonator Chip 2 (resonator 3 and 4) </vt:lpstr>
      <vt:lpstr>Low Q Resonator Chip 2 (resonator 5 and 6)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Quartz Resonator Summary</dc:title>
  <dc:creator>seongwoo oh</dc:creator>
  <cp:lastModifiedBy>seongwoo oh</cp:lastModifiedBy>
  <cp:revision>78</cp:revision>
  <dcterms:created xsi:type="dcterms:W3CDTF">2019-05-24T17:31:48Z</dcterms:created>
  <dcterms:modified xsi:type="dcterms:W3CDTF">2019-08-23T17:41:45Z</dcterms:modified>
</cp:coreProperties>
</file>